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4"/>
  </p:notesMasterIdLst>
  <p:sldIdLst>
    <p:sldId id="266" r:id="rId2"/>
    <p:sldId id="277" r:id="rId3"/>
    <p:sldId id="286" r:id="rId4"/>
    <p:sldId id="287" r:id="rId5"/>
    <p:sldId id="283" r:id="rId6"/>
    <p:sldId id="288" r:id="rId7"/>
    <p:sldId id="289" r:id="rId8"/>
    <p:sldId id="290" r:id="rId9"/>
    <p:sldId id="302" r:id="rId10"/>
    <p:sldId id="303" r:id="rId11"/>
    <p:sldId id="291" r:id="rId12"/>
    <p:sldId id="292" r:id="rId13"/>
    <p:sldId id="284" r:id="rId14"/>
    <p:sldId id="293" r:id="rId15"/>
    <p:sldId id="294" r:id="rId16"/>
    <p:sldId id="295" r:id="rId17"/>
    <p:sldId id="296" r:id="rId18"/>
    <p:sldId id="297" r:id="rId19"/>
    <p:sldId id="285" r:id="rId20"/>
    <p:sldId id="298" r:id="rId21"/>
    <p:sldId id="299" r:id="rId22"/>
    <p:sldId id="281" r:id="rId23"/>
  </p:sldIdLst>
  <p:sldSz cx="9906000" cy="6858000" type="A4"/>
  <p:notesSz cx="6797675" cy="9926638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52"/>
    <a:srgbClr val="8BA2BB"/>
    <a:srgbClr val="FBEEEA"/>
    <a:srgbClr val="F6EEE0"/>
    <a:srgbClr val="00734A"/>
    <a:srgbClr val="D55633"/>
    <a:srgbClr val="B6B6B6"/>
    <a:srgbClr val="B7D0D4"/>
    <a:srgbClr val="757575"/>
    <a:srgbClr val="E9B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76" autoAdjust="0"/>
    <p:restoredTop sz="96395" autoAdjust="0"/>
  </p:normalViewPr>
  <p:slideViewPr>
    <p:cSldViewPr snapToGrid="0">
      <p:cViewPr varScale="1">
        <p:scale>
          <a:sx n="114" d="100"/>
          <a:sy n="114" d="100"/>
        </p:scale>
        <p:origin x="1512" y="108"/>
      </p:cViewPr>
      <p:guideLst/>
    </p:cSldViewPr>
  </p:slideViewPr>
  <p:outlineViewPr>
    <p:cViewPr>
      <p:scale>
        <a:sx n="33" d="100"/>
        <a:sy n="33" d="100"/>
      </p:scale>
      <p:origin x="0" y="-23196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200" d="100"/>
        <a:sy n="200" d="100"/>
      </p:scale>
      <p:origin x="0" y="-24690"/>
    </p:cViewPr>
  </p:sorterViewPr>
  <p:notesViewPr>
    <p:cSldViewPr snapToGrid="0">
      <p:cViewPr varScale="1">
        <p:scale>
          <a:sx n="81" d="100"/>
          <a:sy n="81" d="100"/>
        </p:scale>
        <p:origin x="29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C4F66D35-9081-4BC0-9692-D9FCDB08226D}" type="datetimeFigureOut">
              <a:rPr lang="ko-KR" altLang="en-US" smtClean="0"/>
              <a:t>2026-01-27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5562" tIns="47781" rIns="95562" bIns="4778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EC363959-1759-4AF2-BCD1-A824430167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63959-1759-4AF2-BCD1-A8244301673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77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NULL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9.xml"/><Relationship Id="rId7" Type="http://schemas.openxmlformats.org/officeDocument/2006/relationships/image" Target="../media/image12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1.vml"/><Relationship Id="rId6" Type="http://schemas.openxmlformats.org/officeDocument/2006/relationships/image" Target="NULL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1.xml"/><Relationship Id="rId7" Type="http://schemas.openxmlformats.org/officeDocument/2006/relationships/image" Target="../media/image12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2.vml"/><Relationship Id="rId6" Type="http://schemas.openxmlformats.org/officeDocument/2006/relationships/image" Target="NULL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NULL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1.xml"/><Relationship Id="rId7" Type="http://schemas.openxmlformats.org/officeDocument/2006/relationships/image" Target="../media/image11.png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image" Target="NULL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NULL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6" Type="http://schemas.openxmlformats.org/officeDocument/2006/relationships/image" Target="NULL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0.vml"/><Relationship Id="rId6" Type="http://schemas.openxmlformats.org/officeDocument/2006/relationships/image" Target="NULL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70주년 표지(보고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446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494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bIns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DONGKUK SYSTEMS</a:t>
            </a:r>
            <a:br>
              <a:rPr lang="en-US" altLang="ko-KR" dirty="0"/>
            </a:br>
            <a:r>
              <a:rPr lang="en-US" altLang="ko-KR" dirty="0"/>
              <a:t>Basic template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/>
              <a:t>소속을 입력하세요</a:t>
            </a:r>
            <a:r>
              <a:rPr lang="en-US" altLang="ko-KR" dirty="0"/>
              <a:t>Ⅰ2024.00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9350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96">
          <p15:clr>
            <a:srgbClr val="FBAE40"/>
          </p15:clr>
        </p15:guide>
        <p15:guide id="2" pos="3120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68">
          <p15:clr>
            <a:srgbClr val="FBAE40"/>
          </p15:clr>
        </p15:guide>
        <p15:guide id="5" orient="horz" pos="3952">
          <p15:clr>
            <a:srgbClr val="FBAE40"/>
          </p15:clr>
        </p15:guide>
        <p15:guide id="6" orient="horz" pos="1434">
          <p15:clr>
            <a:srgbClr val="FBAE40"/>
          </p15:clr>
        </p15:guide>
        <p15:guide id="8" orient="horz" pos="4247">
          <p15:clr>
            <a:srgbClr val="FBAE40"/>
          </p15:clr>
        </p15:guide>
        <p15:guide id="9" orient="horz" pos="20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영이념 커버_동국제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856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7" hasCustomPrompt="1"/>
          </p:nvPr>
        </p:nvSpPr>
        <p:spPr>
          <a:xfrm>
            <a:off x="1358814" y="2158996"/>
            <a:ext cx="5471507" cy="903288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Font typeface="본고딕 Normal" panose="020B0400000000000000" pitchFamily="34" charset="-127"/>
              <a:buNone/>
              <a:defRPr sz="3600" spc="-2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  <a:lvl2pPr marL="358775" indent="-88900">
              <a:buClr>
                <a:schemeClr val="tx2"/>
              </a:buClr>
              <a:defRPr sz="1400"/>
            </a:lvl2pPr>
            <a:lvl3pPr marL="446088" indent="-87313">
              <a:buClr>
                <a:srgbClr val="003760"/>
              </a:buClr>
              <a:buFont typeface="본고딕 Normal" panose="020B0400000000000000" pitchFamily="34" charset="-127"/>
              <a:buChar char="‒"/>
              <a:defRPr sz="12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경영이념 낭독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770722" y="2965228"/>
            <a:ext cx="1803187" cy="17937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spc="-2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728381" y="4758979"/>
            <a:ext cx="1788710" cy="405154"/>
          </a:xfrm>
        </p:spPr>
        <p:txBody>
          <a:bodyPr anchor="ctr" anchorCtr="0"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spc="-20" baseline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본고딕 Bold" panose="020B0800000000000000" pitchFamily="34" charset="-127"/>
                <a:ea typeface="본고딕 Bold" panose="020B0800000000000000" pitchFamily="34" charset="-127"/>
                <a:cs typeface="Arial" pitchFamily="34" charset="0"/>
              </a:rPr>
              <a:t>김동국 과장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본고딕 Bold" panose="020B0800000000000000" pitchFamily="34" charset="-127"/>
              <a:ea typeface="본고딕 Bold" panose="020B0800000000000000" pitchFamily="34" charset="-127"/>
              <a:cs typeface="Arial" pitchFamily="34" charset="0"/>
            </a:endParaRPr>
          </a:p>
        </p:txBody>
      </p:sp>
      <p:sp>
        <p:nvSpPr>
          <p:cNvPr id="36" name="텍스트 개체 틀 9"/>
          <p:cNvSpPr>
            <a:spLocks noGrp="1"/>
          </p:cNvSpPr>
          <p:nvPr>
            <p:ph type="body" sz="quarter" idx="21" hasCustomPrompt="1"/>
          </p:nvPr>
        </p:nvSpPr>
        <p:spPr>
          <a:xfrm>
            <a:off x="6728381" y="5111152"/>
            <a:ext cx="1788710" cy="405154"/>
          </a:xfrm>
        </p:spPr>
        <p:txBody>
          <a:bodyPr anchor="ctr" anchorCtr="0"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spc="-20" baseline="0">
                <a:ln>
                  <a:noFill/>
                </a:ln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34B"/>
                </a:solidFill>
                <a:effectLst/>
                <a:uLnTx/>
                <a:uFillTx/>
                <a:latin typeface="본고딕 Medium" panose="020B0600000000000000" pitchFamily="34" charset="-127"/>
                <a:ea typeface="본고딕 Medium" panose="020B0600000000000000" pitchFamily="34" charset="-127"/>
                <a:cs typeface="+mn-cs"/>
              </a:rPr>
              <a:t>ㅇㅇㅇㅇㅇ팀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234B"/>
              </a:solidFill>
              <a:effectLst/>
              <a:uLnTx/>
              <a:uFillTx/>
              <a:latin typeface="본고딕 Medium" panose="020B0600000000000000" pitchFamily="34" charset="-127"/>
              <a:ea typeface="본고딕 Medium" panose="020B0600000000000000" pitchFamily="34" charset="-127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16" y="140123"/>
            <a:ext cx="1930533" cy="212926"/>
          </a:xfrm>
          <a:prstGeom prst="rect">
            <a:avLst/>
          </a:prstGeom>
        </p:spPr>
      </p:pic>
      <p:sp>
        <p:nvSpPr>
          <p:cNvPr id="18" name="직사각형 17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9">
            <a:extLst>
              <a:ext uri="{FF2B5EF4-FFF2-40B4-BE49-F238E27FC236}">
                <a16:creationId xmlns:a16="http://schemas.microsoft.com/office/drawing/2014/main" id="{B38DA655-A6FB-408C-901D-AC59597C3399}"/>
              </a:ext>
            </a:extLst>
          </p:cNvPr>
          <p:cNvCxnSpPr>
            <a:cxnSpLocks/>
          </p:cNvCxnSpPr>
          <p:nvPr userDrawn="1"/>
        </p:nvCxnSpPr>
        <p:spPr>
          <a:xfrm>
            <a:off x="1441622" y="2815998"/>
            <a:ext cx="707546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636083" y="1906080"/>
            <a:ext cx="74502" cy="4313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23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068">
          <p15:clr>
            <a:srgbClr val="FBAE40"/>
          </p15:clr>
        </p15:guide>
        <p15:guide id="4" pos="172">
          <p15:clr>
            <a:srgbClr val="FBAE40"/>
          </p15:clr>
        </p15:guide>
        <p15:guide id="5" orient="horz" pos="397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영이념 본문_동국제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80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16" y="140123"/>
            <a:ext cx="1930533" cy="212926"/>
          </a:xfrm>
          <a:prstGeom prst="rect">
            <a:avLst/>
          </a:prstGeom>
        </p:spPr>
      </p:pic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32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28650" y="501650"/>
            <a:ext cx="3200651" cy="472078"/>
          </a:xfrm>
        </p:spPr>
        <p:txBody>
          <a:bodyPr vert="horz" bIns="0" anchor="b" anchorCtr="0">
            <a:noAutofit/>
          </a:bodyPr>
          <a:lstStyle>
            <a:lvl1pPr>
              <a:lnSpc>
                <a:spcPct val="110000"/>
              </a:lnSpc>
              <a:defRPr sz="3200" spc="-2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r>
              <a:rPr lang="ko-KR" altLang="en-US" dirty="0"/>
              <a:t>경영이념</a:t>
            </a:r>
          </a:p>
        </p:txBody>
      </p:sp>
      <p:sp>
        <p:nvSpPr>
          <p:cNvPr id="26" name="Rectangle 3"/>
          <p:cNvSpPr/>
          <p:nvPr userDrawn="1"/>
        </p:nvSpPr>
        <p:spPr>
          <a:xfrm>
            <a:off x="628650" y="1174796"/>
            <a:ext cx="8623300" cy="4927553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2647949" y="1762638"/>
            <a:ext cx="6324601" cy="72021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20000"/>
              </a:lnSpc>
              <a:buNone/>
              <a:defRPr sz="12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31" name="텍스트 개체 틀 5"/>
          <p:cNvSpPr>
            <a:spLocks noGrp="1"/>
          </p:cNvSpPr>
          <p:nvPr>
            <p:ph type="body" sz="quarter" idx="15" hasCustomPrompt="1"/>
          </p:nvPr>
        </p:nvSpPr>
        <p:spPr>
          <a:xfrm>
            <a:off x="933450" y="2166734"/>
            <a:ext cx="1371600" cy="410603"/>
          </a:xfrm>
        </p:spPr>
        <p:txBody>
          <a:bodyPr anchor="ctr" anchorCtr="0">
            <a:noAutofit/>
          </a:bodyPr>
          <a:lstStyle>
            <a:lvl1pPr marL="0" indent="0" algn="dist">
              <a:lnSpc>
                <a:spcPct val="120000"/>
              </a:lnSpc>
              <a:buNone/>
              <a:defRPr sz="1200" spc="-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47" name="텍스트 개체 틀 5"/>
          <p:cNvSpPr>
            <a:spLocks noGrp="1"/>
          </p:cNvSpPr>
          <p:nvPr>
            <p:ph type="body" sz="quarter" idx="16" hasCustomPrompt="1"/>
          </p:nvPr>
        </p:nvSpPr>
        <p:spPr>
          <a:xfrm>
            <a:off x="933450" y="1676388"/>
            <a:ext cx="1371600" cy="410603"/>
          </a:xfrm>
        </p:spPr>
        <p:txBody>
          <a:bodyPr anchor="ctr" anchorCtr="0">
            <a:noAutofit/>
          </a:bodyPr>
          <a:lstStyle>
            <a:lvl1pPr marL="0" indent="0" algn="dist">
              <a:lnSpc>
                <a:spcPct val="120000"/>
              </a:lnSpc>
              <a:buNone/>
              <a:defRPr sz="2000" spc="-20" baseline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8" name="직사각형 17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42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068">
          <p15:clr>
            <a:srgbClr val="FBAE40"/>
          </p15:clr>
        </p15:guide>
        <p15:guide id="4" pos="1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70주년 표지(보고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4773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33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/>
              <a:t>DONGKUK SYSTEMS</a:t>
            </a:r>
            <a:br>
              <a:rPr lang="en-US" altLang="ko-KR" dirty="0"/>
            </a:br>
            <a:r>
              <a:rPr lang="en-US" altLang="ko-KR" dirty="0"/>
              <a:t>Basic template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/>
              <a:t>소속을 입력하세요</a:t>
            </a:r>
            <a:r>
              <a:rPr lang="en-US" altLang="ko-KR" dirty="0"/>
              <a:t>Ⅰ2024.00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08" y="2454795"/>
            <a:ext cx="2361692" cy="3264383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-2874"/>
            <a:ext cx="9906000" cy="36000"/>
          </a:xfrm>
          <a:prstGeom prst="rect">
            <a:avLst/>
          </a:prstGeom>
          <a:gradFill>
            <a:gsLst>
              <a:gs pos="38000">
                <a:srgbClr val="002452"/>
              </a:gs>
              <a:gs pos="0">
                <a:srgbClr val="C51F2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59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96">
          <p15:clr>
            <a:srgbClr val="FBAE40"/>
          </p15:clr>
        </p15:guide>
        <p15:guide id="2" pos="3120">
          <p15:clr>
            <a:srgbClr val="FBAE40"/>
          </p15:clr>
        </p15:guide>
        <p15:guide id="3" pos="262" userDrawn="1">
          <p15:clr>
            <a:srgbClr val="FBAE40"/>
          </p15:clr>
        </p15:guide>
        <p15:guide id="4" pos="6068">
          <p15:clr>
            <a:srgbClr val="FBAE40"/>
          </p15:clr>
        </p15:guide>
        <p15:guide id="6" orient="horz" pos="1434">
          <p15:clr>
            <a:srgbClr val="FBAE40"/>
          </p15:clr>
        </p15:guide>
        <p15:guide id="8" orient="horz" pos="4247">
          <p15:clr>
            <a:srgbClr val="FBAE40"/>
          </p15:clr>
        </p15:guide>
        <p15:guide id="9" orient="horz" pos="20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70주년 표지(디자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404756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66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직사각형 2"/>
          <p:cNvSpPr/>
          <p:nvPr userDrawn="1"/>
        </p:nvSpPr>
        <p:spPr>
          <a:xfrm>
            <a:off x="1" y="-5622"/>
            <a:ext cx="9906000" cy="6154911"/>
          </a:xfrm>
          <a:prstGeom prst="rect">
            <a:avLst/>
          </a:prstGeom>
          <a:gradFill>
            <a:gsLst>
              <a:gs pos="0">
                <a:srgbClr val="4B647F"/>
              </a:gs>
              <a:gs pos="80000">
                <a:srgbClr val="0F1F3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21683" y="1906080"/>
            <a:ext cx="74502" cy="431329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442132" y="2276475"/>
            <a:ext cx="6855975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/>
              <a:t>DONGKUK SYSTEMS</a:t>
            </a:r>
            <a:br>
              <a:rPr lang="en-US" altLang="ko-KR" dirty="0"/>
            </a:br>
            <a:r>
              <a:rPr lang="en-US" altLang="ko-KR" dirty="0"/>
              <a:t>Basic template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5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>
                    <a:lumMod val="85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/>
              <a:t>소속을 입력하세요</a:t>
            </a:r>
            <a:r>
              <a:rPr lang="en-US" altLang="ko-KR" dirty="0"/>
              <a:t>Ⅰ2024.00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660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120" userDrawn="1">
          <p15:clr>
            <a:srgbClr val="FBAE40"/>
          </p15:clr>
        </p15:guide>
        <p15:guide id="3" orient="horz" pos="2047" userDrawn="1">
          <p15:clr>
            <a:srgbClr val="FBAE40"/>
          </p15:clr>
        </p15:guide>
        <p15:guide id="4" orient="horz" pos="1434" userDrawn="1">
          <p15:clr>
            <a:srgbClr val="FBAE40"/>
          </p15:clr>
        </p15:guide>
        <p15:guide id="5" pos="26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70주년 표지(디자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1730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614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05"/>
          <a:stretch/>
        </p:blipFill>
        <p:spPr>
          <a:xfrm>
            <a:off x="0" y="3197"/>
            <a:ext cx="9906000" cy="5525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631" y="2224397"/>
            <a:ext cx="74502" cy="431329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6610294" y="2"/>
            <a:ext cx="3295706" cy="6278571"/>
            <a:chOff x="6610294" y="2"/>
            <a:chExt cx="3295706" cy="6278571"/>
          </a:xfrm>
          <a:solidFill>
            <a:schemeClr val="tx2">
              <a:alpha val="5000"/>
            </a:schemeClr>
          </a:solidFill>
        </p:grpSpPr>
        <p:sp>
          <p:nvSpPr>
            <p:cNvPr id="10" name="직사각형 6"/>
            <p:cNvSpPr/>
            <p:nvPr/>
          </p:nvSpPr>
          <p:spPr>
            <a:xfrm rot="2515217">
              <a:off x="6610294" y="3164258"/>
              <a:ext cx="1057133" cy="3114315"/>
            </a:xfrm>
            <a:custGeom>
              <a:avLst/>
              <a:gdLst>
                <a:gd name="connsiteX0" fmla="*/ 0 w 1028870"/>
                <a:gd name="connsiteY0" fmla="*/ 0 h 2292585"/>
                <a:gd name="connsiteX1" fmla="*/ 1028870 w 1028870"/>
                <a:gd name="connsiteY1" fmla="*/ 0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0 w 1028870"/>
                <a:gd name="connsiteY0" fmla="*/ 0 h 2292585"/>
                <a:gd name="connsiteX1" fmla="*/ 915610 w 1028870"/>
                <a:gd name="connsiteY1" fmla="*/ 287310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0 w 1028870"/>
                <a:gd name="connsiteY0" fmla="*/ 0 h 2292585"/>
                <a:gd name="connsiteX1" fmla="*/ 1020260 w 1028870"/>
                <a:gd name="connsiteY1" fmla="*/ 97338 h 2292585"/>
                <a:gd name="connsiteX2" fmla="*/ 1028870 w 1028870"/>
                <a:gd name="connsiteY2" fmla="*/ 2292585 h 2292585"/>
                <a:gd name="connsiteX3" fmla="*/ 0 w 1028870"/>
                <a:gd name="connsiteY3" fmla="*/ 2292585 h 2292585"/>
                <a:gd name="connsiteX4" fmla="*/ 0 w 1028870"/>
                <a:gd name="connsiteY4" fmla="*/ 0 h 2292585"/>
                <a:gd name="connsiteX0" fmla="*/ 251001 w 1028870"/>
                <a:gd name="connsiteY0" fmla="*/ 189336 h 2195247"/>
                <a:gd name="connsiteX1" fmla="*/ 1020260 w 1028870"/>
                <a:gd name="connsiteY1" fmla="*/ 0 h 2195247"/>
                <a:gd name="connsiteX2" fmla="*/ 1028870 w 1028870"/>
                <a:gd name="connsiteY2" fmla="*/ 2195247 h 2195247"/>
                <a:gd name="connsiteX3" fmla="*/ 0 w 1028870"/>
                <a:gd name="connsiteY3" fmla="*/ 2195247 h 2195247"/>
                <a:gd name="connsiteX4" fmla="*/ 251001 w 1028870"/>
                <a:gd name="connsiteY4" fmla="*/ 189336 h 2195247"/>
                <a:gd name="connsiteX0" fmla="*/ 0 w 1038054"/>
                <a:gd name="connsiteY0" fmla="*/ 0 h 2309942"/>
                <a:gd name="connsiteX1" fmla="*/ 1029444 w 1038054"/>
                <a:gd name="connsiteY1" fmla="*/ 114695 h 2309942"/>
                <a:gd name="connsiteX2" fmla="*/ 1038054 w 1038054"/>
                <a:gd name="connsiteY2" fmla="*/ 2309942 h 2309942"/>
                <a:gd name="connsiteX3" fmla="*/ 9184 w 1038054"/>
                <a:gd name="connsiteY3" fmla="*/ 2309942 h 2309942"/>
                <a:gd name="connsiteX4" fmla="*/ 0 w 1038054"/>
                <a:gd name="connsiteY4" fmla="*/ 0 h 2309942"/>
                <a:gd name="connsiteX0" fmla="*/ 1104 w 1039158"/>
                <a:gd name="connsiteY0" fmla="*/ 0 h 3112082"/>
                <a:gd name="connsiteX1" fmla="*/ 1030548 w 1039158"/>
                <a:gd name="connsiteY1" fmla="*/ 114695 h 3112082"/>
                <a:gd name="connsiteX2" fmla="*/ 1039158 w 1039158"/>
                <a:gd name="connsiteY2" fmla="*/ 2309942 h 3112082"/>
                <a:gd name="connsiteX3" fmla="*/ 855 w 1039158"/>
                <a:gd name="connsiteY3" fmla="*/ 3112082 h 3112082"/>
                <a:gd name="connsiteX4" fmla="*/ 1104 w 1039158"/>
                <a:gd name="connsiteY4" fmla="*/ 0 h 3112082"/>
                <a:gd name="connsiteX0" fmla="*/ 1104 w 1030548"/>
                <a:gd name="connsiteY0" fmla="*/ 0 h 3112082"/>
                <a:gd name="connsiteX1" fmla="*/ 1030548 w 1030548"/>
                <a:gd name="connsiteY1" fmla="*/ 114695 h 3112082"/>
                <a:gd name="connsiteX2" fmla="*/ 1004594 w 1030548"/>
                <a:gd name="connsiteY2" fmla="*/ 2200163 h 3112082"/>
                <a:gd name="connsiteX3" fmla="*/ 855 w 1030548"/>
                <a:gd name="connsiteY3" fmla="*/ 3112082 h 3112082"/>
                <a:gd name="connsiteX4" fmla="*/ 1104 w 1030548"/>
                <a:gd name="connsiteY4" fmla="*/ 0 h 3112082"/>
                <a:gd name="connsiteX0" fmla="*/ 1104 w 1039307"/>
                <a:gd name="connsiteY0" fmla="*/ 0 h 3112082"/>
                <a:gd name="connsiteX1" fmla="*/ 1030548 w 1039307"/>
                <a:gd name="connsiteY1" fmla="*/ 114695 h 3112082"/>
                <a:gd name="connsiteX2" fmla="*/ 1039307 w 1039307"/>
                <a:gd name="connsiteY2" fmla="*/ 2181796 h 3112082"/>
                <a:gd name="connsiteX3" fmla="*/ 855 w 1039307"/>
                <a:gd name="connsiteY3" fmla="*/ 3112082 h 3112082"/>
                <a:gd name="connsiteX4" fmla="*/ 1104 w 1039307"/>
                <a:gd name="connsiteY4" fmla="*/ 0 h 3112082"/>
                <a:gd name="connsiteX0" fmla="*/ 212739 w 1038484"/>
                <a:gd name="connsiteY0" fmla="*/ 136181 h 2997387"/>
                <a:gd name="connsiteX1" fmla="*/ 1029725 w 1038484"/>
                <a:gd name="connsiteY1" fmla="*/ 0 h 2997387"/>
                <a:gd name="connsiteX2" fmla="*/ 1038484 w 1038484"/>
                <a:gd name="connsiteY2" fmla="*/ 2067101 h 2997387"/>
                <a:gd name="connsiteX3" fmla="*/ 32 w 1038484"/>
                <a:gd name="connsiteY3" fmla="*/ 2997387 h 2997387"/>
                <a:gd name="connsiteX4" fmla="*/ 212739 w 1038484"/>
                <a:gd name="connsiteY4" fmla="*/ 136181 h 2997387"/>
                <a:gd name="connsiteX0" fmla="*/ 10542 w 1038837"/>
                <a:gd name="connsiteY0" fmla="*/ 0 h 3108177"/>
                <a:gd name="connsiteX1" fmla="*/ 1030078 w 1038837"/>
                <a:gd name="connsiteY1" fmla="*/ 110790 h 3108177"/>
                <a:gd name="connsiteX2" fmla="*/ 1038837 w 1038837"/>
                <a:gd name="connsiteY2" fmla="*/ 2177891 h 3108177"/>
                <a:gd name="connsiteX3" fmla="*/ 385 w 1038837"/>
                <a:gd name="connsiteY3" fmla="*/ 3108177 h 3108177"/>
                <a:gd name="connsiteX4" fmla="*/ 10542 w 1038837"/>
                <a:gd name="connsiteY4" fmla="*/ 0 h 3108177"/>
                <a:gd name="connsiteX0" fmla="*/ 103794 w 1038515"/>
                <a:gd name="connsiteY0" fmla="*/ 0 h 3008713"/>
                <a:gd name="connsiteX1" fmla="*/ 1029756 w 1038515"/>
                <a:gd name="connsiteY1" fmla="*/ 11326 h 3008713"/>
                <a:gd name="connsiteX2" fmla="*/ 1038515 w 1038515"/>
                <a:gd name="connsiteY2" fmla="*/ 2078427 h 3008713"/>
                <a:gd name="connsiteX3" fmla="*/ 63 w 1038515"/>
                <a:gd name="connsiteY3" fmla="*/ 3008713 h 3008713"/>
                <a:gd name="connsiteX4" fmla="*/ 103794 w 1038515"/>
                <a:gd name="connsiteY4" fmla="*/ 0 h 3008713"/>
                <a:gd name="connsiteX0" fmla="*/ 1955 w 1039217"/>
                <a:gd name="connsiteY0" fmla="*/ 0 h 3108659"/>
                <a:gd name="connsiteX1" fmla="*/ 1030458 w 1039217"/>
                <a:gd name="connsiteY1" fmla="*/ 111272 h 3108659"/>
                <a:gd name="connsiteX2" fmla="*/ 1039217 w 1039217"/>
                <a:gd name="connsiteY2" fmla="*/ 2178373 h 3108659"/>
                <a:gd name="connsiteX3" fmla="*/ 765 w 1039217"/>
                <a:gd name="connsiteY3" fmla="*/ 3108659 h 3108659"/>
                <a:gd name="connsiteX4" fmla="*/ 1955 w 1039217"/>
                <a:gd name="connsiteY4" fmla="*/ 0 h 3108659"/>
                <a:gd name="connsiteX0" fmla="*/ 6417 w 1043679"/>
                <a:gd name="connsiteY0" fmla="*/ 0 h 3112902"/>
                <a:gd name="connsiteX1" fmla="*/ 1034920 w 1043679"/>
                <a:gd name="connsiteY1" fmla="*/ 111272 h 3112902"/>
                <a:gd name="connsiteX2" fmla="*/ 1043679 w 1043679"/>
                <a:gd name="connsiteY2" fmla="*/ 2178373 h 3112902"/>
                <a:gd name="connsiteX3" fmla="*/ 503 w 1043679"/>
                <a:gd name="connsiteY3" fmla="*/ 3112902 h 3112902"/>
                <a:gd name="connsiteX4" fmla="*/ 6417 w 1043679"/>
                <a:gd name="connsiteY4" fmla="*/ 0 h 3112902"/>
                <a:gd name="connsiteX0" fmla="*/ 6417 w 1043679"/>
                <a:gd name="connsiteY0" fmla="*/ 0 h 3112903"/>
                <a:gd name="connsiteX1" fmla="*/ 1034920 w 1043679"/>
                <a:gd name="connsiteY1" fmla="*/ 111272 h 3112903"/>
                <a:gd name="connsiteX2" fmla="*/ 1043679 w 1043679"/>
                <a:gd name="connsiteY2" fmla="*/ 2178373 h 3112903"/>
                <a:gd name="connsiteX3" fmla="*/ 503 w 1043679"/>
                <a:gd name="connsiteY3" fmla="*/ 3112903 h 3112903"/>
                <a:gd name="connsiteX4" fmla="*/ 6417 w 1043679"/>
                <a:gd name="connsiteY4" fmla="*/ 0 h 3112903"/>
                <a:gd name="connsiteX0" fmla="*/ 6417 w 1041799"/>
                <a:gd name="connsiteY0" fmla="*/ 0 h 3112903"/>
                <a:gd name="connsiteX1" fmla="*/ 1034920 w 1041799"/>
                <a:gd name="connsiteY1" fmla="*/ 111272 h 3112903"/>
                <a:gd name="connsiteX2" fmla="*/ 1041799 w 1041799"/>
                <a:gd name="connsiteY2" fmla="*/ 2171527 h 3112903"/>
                <a:gd name="connsiteX3" fmla="*/ 503 w 1041799"/>
                <a:gd name="connsiteY3" fmla="*/ 3112903 h 3112903"/>
                <a:gd name="connsiteX4" fmla="*/ 6417 w 1041799"/>
                <a:gd name="connsiteY4" fmla="*/ 0 h 3112903"/>
                <a:gd name="connsiteX0" fmla="*/ 12622 w 1048004"/>
                <a:gd name="connsiteY0" fmla="*/ 0 h 3105816"/>
                <a:gd name="connsiteX1" fmla="*/ 1041125 w 1048004"/>
                <a:gd name="connsiteY1" fmla="*/ 111272 h 3105816"/>
                <a:gd name="connsiteX2" fmla="*/ 1048004 w 1048004"/>
                <a:gd name="connsiteY2" fmla="*/ 2171527 h 3105816"/>
                <a:gd name="connsiteX3" fmla="*/ 344 w 1048004"/>
                <a:gd name="connsiteY3" fmla="*/ 3105816 h 3105816"/>
                <a:gd name="connsiteX4" fmla="*/ 12622 w 1048004"/>
                <a:gd name="connsiteY4" fmla="*/ 0 h 3105816"/>
                <a:gd name="connsiteX0" fmla="*/ 11417 w 1046799"/>
                <a:gd name="connsiteY0" fmla="*/ 0 h 3114315"/>
                <a:gd name="connsiteX1" fmla="*/ 1039920 w 1046799"/>
                <a:gd name="connsiteY1" fmla="*/ 111272 h 3114315"/>
                <a:gd name="connsiteX2" fmla="*/ 1046799 w 1046799"/>
                <a:gd name="connsiteY2" fmla="*/ 2171527 h 3114315"/>
                <a:gd name="connsiteX3" fmla="*/ 368 w 1046799"/>
                <a:gd name="connsiteY3" fmla="*/ 3114315 h 3114315"/>
                <a:gd name="connsiteX4" fmla="*/ 11417 w 1046799"/>
                <a:gd name="connsiteY4" fmla="*/ 0 h 3114315"/>
                <a:gd name="connsiteX0" fmla="*/ 11417 w 1051571"/>
                <a:gd name="connsiteY0" fmla="*/ 0 h 3114315"/>
                <a:gd name="connsiteX1" fmla="*/ 1039920 w 1051571"/>
                <a:gd name="connsiteY1" fmla="*/ 111272 h 3114315"/>
                <a:gd name="connsiteX2" fmla="*/ 1051571 w 1051571"/>
                <a:gd name="connsiteY2" fmla="*/ 2176842 h 3114315"/>
                <a:gd name="connsiteX3" fmla="*/ 368 w 1051571"/>
                <a:gd name="connsiteY3" fmla="*/ 3114315 h 3114315"/>
                <a:gd name="connsiteX4" fmla="*/ 11417 w 1051571"/>
                <a:gd name="connsiteY4" fmla="*/ 0 h 3114315"/>
                <a:gd name="connsiteX0" fmla="*/ 11417 w 1048390"/>
                <a:gd name="connsiteY0" fmla="*/ 0 h 3114315"/>
                <a:gd name="connsiteX1" fmla="*/ 1039920 w 1048390"/>
                <a:gd name="connsiteY1" fmla="*/ 111272 h 3114315"/>
                <a:gd name="connsiteX2" fmla="*/ 1048390 w 1048390"/>
                <a:gd name="connsiteY2" fmla="*/ 2173299 h 3114315"/>
                <a:gd name="connsiteX3" fmla="*/ 368 w 1048390"/>
                <a:gd name="connsiteY3" fmla="*/ 3114315 h 3114315"/>
                <a:gd name="connsiteX4" fmla="*/ 11417 w 1048390"/>
                <a:gd name="connsiteY4" fmla="*/ 0 h 3114315"/>
                <a:gd name="connsiteX0" fmla="*/ 11417 w 1048390"/>
                <a:gd name="connsiteY0" fmla="*/ 0 h 3114315"/>
                <a:gd name="connsiteX1" fmla="*/ 969553 w 1048390"/>
                <a:gd name="connsiteY1" fmla="*/ 196855 h 3114315"/>
                <a:gd name="connsiteX2" fmla="*/ 1048390 w 1048390"/>
                <a:gd name="connsiteY2" fmla="*/ 2173299 h 3114315"/>
                <a:gd name="connsiteX3" fmla="*/ 368 w 1048390"/>
                <a:gd name="connsiteY3" fmla="*/ 3114315 h 3114315"/>
                <a:gd name="connsiteX4" fmla="*/ 11417 w 1048390"/>
                <a:gd name="connsiteY4" fmla="*/ 0 h 3114315"/>
                <a:gd name="connsiteX0" fmla="*/ 11417 w 1057133"/>
                <a:gd name="connsiteY0" fmla="*/ 0 h 3114315"/>
                <a:gd name="connsiteX1" fmla="*/ 1056735 w 1057133"/>
                <a:gd name="connsiteY1" fmla="*/ 112176 h 3114315"/>
                <a:gd name="connsiteX2" fmla="*/ 1048390 w 1057133"/>
                <a:gd name="connsiteY2" fmla="*/ 2173299 h 3114315"/>
                <a:gd name="connsiteX3" fmla="*/ 368 w 1057133"/>
                <a:gd name="connsiteY3" fmla="*/ 3114315 h 3114315"/>
                <a:gd name="connsiteX4" fmla="*/ 11417 w 1057133"/>
                <a:gd name="connsiteY4" fmla="*/ 0 h 311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7133" h="3114315">
                  <a:moveTo>
                    <a:pt x="11417" y="0"/>
                  </a:moveTo>
                  <a:lnTo>
                    <a:pt x="1056735" y="112176"/>
                  </a:lnTo>
                  <a:cubicBezTo>
                    <a:pt x="1059655" y="801210"/>
                    <a:pt x="1045470" y="1484265"/>
                    <a:pt x="1048390" y="2173299"/>
                  </a:cubicBezTo>
                  <a:lnTo>
                    <a:pt x="368" y="3114315"/>
                  </a:lnTo>
                  <a:cubicBezTo>
                    <a:pt x="-2693" y="2344334"/>
                    <a:pt x="14478" y="769981"/>
                    <a:pt x="114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7"/>
            <p:cNvSpPr/>
            <p:nvPr/>
          </p:nvSpPr>
          <p:spPr>
            <a:xfrm>
              <a:off x="7094538" y="2"/>
              <a:ext cx="2811462" cy="2545556"/>
            </a:xfrm>
            <a:custGeom>
              <a:avLst/>
              <a:gdLst>
                <a:gd name="connsiteX0" fmla="*/ 0 w 2776537"/>
                <a:gd name="connsiteY0" fmla="*/ 0 h 1762125"/>
                <a:gd name="connsiteX1" fmla="*/ 2776537 w 2776537"/>
                <a:gd name="connsiteY1" fmla="*/ 0 h 1762125"/>
                <a:gd name="connsiteX2" fmla="*/ 2776537 w 2776537"/>
                <a:gd name="connsiteY2" fmla="*/ 1762125 h 1762125"/>
                <a:gd name="connsiteX3" fmla="*/ 0 w 2776537"/>
                <a:gd name="connsiteY3" fmla="*/ 1762125 h 1762125"/>
                <a:gd name="connsiteX4" fmla="*/ 0 w 2776537"/>
                <a:gd name="connsiteY4" fmla="*/ 0 h 1762125"/>
                <a:gd name="connsiteX0" fmla="*/ 0 w 2786062"/>
                <a:gd name="connsiteY0" fmla="*/ 0 h 1762125"/>
                <a:gd name="connsiteX1" fmla="*/ 2776537 w 2786062"/>
                <a:gd name="connsiteY1" fmla="*/ 0 h 1762125"/>
                <a:gd name="connsiteX2" fmla="*/ 2786062 w 2786062"/>
                <a:gd name="connsiteY2" fmla="*/ 476250 h 1762125"/>
                <a:gd name="connsiteX3" fmla="*/ 0 w 2786062"/>
                <a:gd name="connsiteY3" fmla="*/ 1762125 h 1762125"/>
                <a:gd name="connsiteX4" fmla="*/ 0 w 2786062"/>
                <a:gd name="connsiteY4" fmla="*/ 0 h 1762125"/>
                <a:gd name="connsiteX0" fmla="*/ 0 w 2786062"/>
                <a:gd name="connsiteY0" fmla="*/ 0 h 2533650"/>
                <a:gd name="connsiteX1" fmla="*/ 2776537 w 2786062"/>
                <a:gd name="connsiteY1" fmla="*/ 0 h 2533650"/>
                <a:gd name="connsiteX2" fmla="*/ 2786062 w 2786062"/>
                <a:gd name="connsiteY2" fmla="*/ 476250 h 2533650"/>
                <a:gd name="connsiteX3" fmla="*/ 652462 w 2786062"/>
                <a:gd name="connsiteY3" fmla="*/ 2533650 h 2533650"/>
                <a:gd name="connsiteX4" fmla="*/ 0 w 2786062"/>
                <a:gd name="connsiteY4" fmla="*/ 0 h 2533650"/>
                <a:gd name="connsiteX0" fmla="*/ 0 w 2786062"/>
                <a:gd name="connsiteY0" fmla="*/ 0 h 2533650"/>
                <a:gd name="connsiteX1" fmla="*/ 2776537 w 2786062"/>
                <a:gd name="connsiteY1" fmla="*/ 0 h 2533650"/>
                <a:gd name="connsiteX2" fmla="*/ 2786062 w 2786062"/>
                <a:gd name="connsiteY2" fmla="*/ 361950 h 2533650"/>
                <a:gd name="connsiteX3" fmla="*/ 652462 w 2786062"/>
                <a:gd name="connsiteY3" fmla="*/ 2533650 h 2533650"/>
                <a:gd name="connsiteX4" fmla="*/ 0 w 2786062"/>
                <a:gd name="connsiteY4" fmla="*/ 0 h 2533650"/>
                <a:gd name="connsiteX0" fmla="*/ 0 w 2805112"/>
                <a:gd name="connsiteY0" fmla="*/ 1766887 h 2533650"/>
                <a:gd name="connsiteX1" fmla="*/ 2795587 w 2805112"/>
                <a:gd name="connsiteY1" fmla="*/ 0 h 2533650"/>
                <a:gd name="connsiteX2" fmla="*/ 2805112 w 2805112"/>
                <a:gd name="connsiteY2" fmla="*/ 361950 h 2533650"/>
                <a:gd name="connsiteX3" fmla="*/ 671512 w 2805112"/>
                <a:gd name="connsiteY3" fmla="*/ 2533650 h 2533650"/>
                <a:gd name="connsiteX4" fmla="*/ 0 w 2805112"/>
                <a:gd name="connsiteY4" fmla="*/ 1766887 h 2533650"/>
                <a:gd name="connsiteX0" fmla="*/ 0 w 2805112"/>
                <a:gd name="connsiteY0" fmla="*/ 1766887 h 2533650"/>
                <a:gd name="connsiteX1" fmla="*/ 2081211 w 2805112"/>
                <a:gd name="connsiteY1" fmla="*/ 461962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576386 w 2805112"/>
                <a:gd name="connsiteY1" fmla="*/ 14287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647824 w 2805112"/>
                <a:gd name="connsiteY1" fmla="*/ 9524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805112"/>
                <a:gd name="connsiteY0" fmla="*/ 1766887 h 2533650"/>
                <a:gd name="connsiteX1" fmla="*/ 1576387 w 2805112"/>
                <a:gd name="connsiteY1" fmla="*/ 4761 h 2533650"/>
                <a:gd name="connsiteX2" fmla="*/ 2795587 w 2805112"/>
                <a:gd name="connsiteY2" fmla="*/ 0 h 2533650"/>
                <a:gd name="connsiteX3" fmla="*/ 2805112 w 2805112"/>
                <a:gd name="connsiteY3" fmla="*/ 361950 h 2533650"/>
                <a:gd name="connsiteX4" fmla="*/ 671512 w 2805112"/>
                <a:gd name="connsiteY4" fmla="*/ 2533650 h 2533650"/>
                <a:gd name="connsiteX5" fmla="*/ 0 w 2805112"/>
                <a:gd name="connsiteY5" fmla="*/ 1766887 h 2533650"/>
                <a:gd name="connsiteX0" fmla="*/ 0 w 2795587"/>
                <a:gd name="connsiteY0" fmla="*/ 1766887 h 2533650"/>
                <a:gd name="connsiteX1" fmla="*/ 1576387 w 2795587"/>
                <a:gd name="connsiteY1" fmla="*/ 4761 h 2533650"/>
                <a:gd name="connsiteX2" fmla="*/ 2795587 w 2795587"/>
                <a:gd name="connsiteY2" fmla="*/ 0 h 2533650"/>
                <a:gd name="connsiteX3" fmla="*/ 2790825 w 2795587"/>
                <a:gd name="connsiteY3" fmla="*/ 376237 h 2533650"/>
                <a:gd name="connsiteX4" fmla="*/ 671512 w 2795587"/>
                <a:gd name="connsiteY4" fmla="*/ 2533650 h 2533650"/>
                <a:gd name="connsiteX5" fmla="*/ 0 w 2795587"/>
                <a:gd name="connsiteY5" fmla="*/ 1766887 h 2533650"/>
                <a:gd name="connsiteX0" fmla="*/ 0 w 2795587"/>
                <a:gd name="connsiteY0" fmla="*/ 1766887 h 2533650"/>
                <a:gd name="connsiteX1" fmla="*/ 1576387 w 2795587"/>
                <a:gd name="connsiteY1" fmla="*/ 4761 h 2533650"/>
                <a:gd name="connsiteX2" fmla="*/ 2795587 w 2795587"/>
                <a:gd name="connsiteY2" fmla="*/ 0 h 2533650"/>
                <a:gd name="connsiteX3" fmla="*/ 2581275 w 2795587"/>
                <a:gd name="connsiteY3" fmla="*/ 230187 h 2533650"/>
                <a:gd name="connsiteX4" fmla="*/ 671512 w 2795587"/>
                <a:gd name="connsiteY4" fmla="*/ 2533650 h 2533650"/>
                <a:gd name="connsiteX5" fmla="*/ 0 w 2795587"/>
                <a:gd name="connsiteY5" fmla="*/ 1766887 h 2533650"/>
                <a:gd name="connsiteX0" fmla="*/ 0 w 2797503"/>
                <a:gd name="connsiteY0" fmla="*/ 1766887 h 2533650"/>
                <a:gd name="connsiteX1" fmla="*/ 1576387 w 2797503"/>
                <a:gd name="connsiteY1" fmla="*/ 476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797503"/>
                <a:gd name="connsiteY0" fmla="*/ 1766887 h 2533650"/>
                <a:gd name="connsiteX1" fmla="*/ 1919287 w 2797503"/>
                <a:gd name="connsiteY1" fmla="*/ 6191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797503"/>
                <a:gd name="connsiteY0" fmla="*/ 1766887 h 2533650"/>
                <a:gd name="connsiteX1" fmla="*/ 1582737 w 2797503"/>
                <a:gd name="connsiteY1" fmla="*/ 11111 h 2533650"/>
                <a:gd name="connsiteX2" fmla="*/ 2795587 w 2797503"/>
                <a:gd name="connsiteY2" fmla="*/ 0 h 2533650"/>
                <a:gd name="connsiteX3" fmla="*/ 2797175 w 2797503"/>
                <a:gd name="connsiteY3" fmla="*/ 185737 h 2533650"/>
                <a:gd name="connsiteX4" fmla="*/ 671512 w 2797503"/>
                <a:gd name="connsiteY4" fmla="*/ 2533650 h 2533650"/>
                <a:gd name="connsiteX5" fmla="*/ 0 w 2797503"/>
                <a:gd name="connsiteY5" fmla="*/ 1766887 h 2533650"/>
                <a:gd name="connsiteX0" fmla="*/ 0 w 2810203"/>
                <a:gd name="connsiteY0" fmla="*/ 1728787 h 2533650"/>
                <a:gd name="connsiteX1" fmla="*/ 1595437 w 2810203"/>
                <a:gd name="connsiteY1" fmla="*/ 11111 h 2533650"/>
                <a:gd name="connsiteX2" fmla="*/ 2808287 w 2810203"/>
                <a:gd name="connsiteY2" fmla="*/ 0 h 2533650"/>
                <a:gd name="connsiteX3" fmla="*/ 2809875 w 2810203"/>
                <a:gd name="connsiteY3" fmla="*/ 185737 h 2533650"/>
                <a:gd name="connsiteX4" fmla="*/ 684212 w 2810203"/>
                <a:gd name="connsiteY4" fmla="*/ 2533650 h 2533650"/>
                <a:gd name="connsiteX5" fmla="*/ 0 w 2810203"/>
                <a:gd name="connsiteY5" fmla="*/ 1728787 h 2533650"/>
                <a:gd name="connsiteX0" fmla="*/ 0 w 2803853"/>
                <a:gd name="connsiteY0" fmla="*/ 1792287 h 2533650"/>
                <a:gd name="connsiteX1" fmla="*/ 15890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92287 h 2533650"/>
                <a:gd name="connsiteX0" fmla="*/ 0 w 2803853"/>
                <a:gd name="connsiteY0" fmla="*/ 1766887 h 2533650"/>
                <a:gd name="connsiteX1" fmla="*/ 15890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03853"/>
                <a:gd name="connsiteY0" fmla="*/ 1766887 h 2533650"/>
                <a:gd name="connsiteX1" fmla="*/ 164623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03853"/>
                <a:gd name="connsiteY0" fmla="*/ 1766887 h 2533650"/>
                <a:gd name="connsiteX1" fmla="*/ 1601787 w 2803853"/>
                <a:gd name="connsiteY1" fmla="*/ 11111 h 2533650"/>
                <a:gd name="connsiteX2" fmla="*/ 2801937 w 2803853"/>
                <a:gd name="connsiteY2" fmla="*/ 0 h 2533650"/>
                <a:gd name="connsiteX3" fmla="*/ 2803525 w 2803853"/>
                <a:gd name="connsiteY3" fmla="*/ 185737 h 2533650"/>
                <a:gd name="connsiteX4" fmla="*/ 677862 w 2803853"/>
                <a:gd name="connsiteY4" fmla="*/ 2533650 h 2533650"/>
                <a:gd name="connsiteX5" fmla="*/ 0 w 2803853"/>
                <a:gd name="connsiteY5" fmla="*/ 1766887 h 2533650"/>
                <a:gd name="connsiteX0" fmla="*/ 0 w 2813378"/>
                <a:gd name="connsiteY0" fmla="*/ 1759744 h 2533650"/>
                <a:gd name="connsiteX1" fmla="*/ 1611312 w 2813378"/>
                <a:gd name="connsiteY1" fmla="*/ 11111 h 2533650"/>
                <a:gd name="connsiteX2" fmla="*/ 2811462 w 2813378"/>
                <a:gd name="connsiteY2" fmla="*/ 0 h 2533650"/>
                <a:gd name="connsiteX3" fmla="*/ 2813050 w 2813378"/>
                <a:gd name="connsiteY3" fmla="*/ 185737 h 2533650"/>
                <a:gd name="connsiteX4" fmla="*/ 687387 w 2813378"/>
                <a:gd name="connsiteY4" fmla="*/ 2533650 h 2533650"/>
                <a:gd name="connsiteX5" fmla="*/ 0 w 2813378"/>
                <a:gd name="connsiteY5" fmla="*/ 1759744 h 2533650"/>
                <a:gd name="connsiteX0" fmla="*/ 0 w 2813378"/>
                <a:gd name="connsiteY0" fmla="*/ 1759744 h 2538413"/>
                <a:gd name="connsiteX1" fmla="*/ 1611312 w 2813378"/>
                <a:gd name="connsiteY1" fmla="*/ 11111 h 2538413"/>
                <a:gd name="connsiteX2" fmla="*/ 2811462 w 2813378"/>
                <a:gd name="connsiteY2" fmla="*/ 0 h 2538413"/>
                <a:gd name="connsiteX3" fmla="*/ 2813050 w 2813378"/>
                <a:gd name="connsiteY3" fmla="*/ 185737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85737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71449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3378"/>
                <a:gd name="connsiteY0" fmla="*/ 1759744 h 2538413"/>
                <a:gd name="connsiteX1" fmla="*/ 1585118 w 2813378"/>
                <a:gd name="connsiteY1" fmla="*/ 3967 h 2538413"/>
                <a:gd name="connsiteX2" fmla="*/ 2811462 w 2813378"/>
                <a:gd name="connsiteY2" fmla="*/ 0 h 2538413"/>
                <a:gd name="connsiteX3" fmla="*/ 2813050 w 2813378"/>
                <a:gd name="connsiteY3" fmla="*/ 192880 h 2538413"/>
                <a:gd name="connsiteX4" fmla="*/ 699293 w 2813378"/>
                <a:gd name="connsiteY4" fmla="*/ 2538413 h 2538413"/>
                <a:gd name="connsiteX5" fmla="*/ 0 w 2813378"/>
                <a:gd name="connsiteY5" fmla="*/ 1759744 h 2538413"/>
                <a:gd name="connsiteX0" fmla="*/ 0 w 2811462"/>
                <a:gd name="connsiteY0" fmla="*/ 1759744 h 2538413"/>
                <a:gd name="connsiteX1" fmla="*/ 1585118 w 2811462"/>
                <a:gd name="connsiteY1" fmla="*/ 3967 h 2538413"/>
                <a:gd name="connsiteX2" fmla="*/ 2811462 w 2811462"/>
                <a:gd name="connsiteY2" fmla="*/ 0 h 2538413"/>
                <a:gd name="connsiteX3" fmla="*/ 2808288 w 2811462"/>
                <a:gd name="connsiteY3" fmla="*/ 202405 h 2538413"/>
                <a:gd name="connsiteX4" fmla="*/ 699293 w 2811462"/>
                <a:gd name="connsiteY4" fmla="*/ 2538413 h 2538413"/>
                <a:gd name="connsiteX5" fmla="*/ 0 w 2811462"/>
                <a:gd name="connsiteY5" fmla="*/ 1759744 h 2538413"/>
                <a:gd name="connsiteX0" fmla="*/ 0 w 2811462"/>
                <a:gd name="connsiteY0" fmla="*/ 1759744 h 2545556"/>
                <a:gd name="connsiteX1" fmla="*/ 1585118 w 2811462"/>
                <a:gd name="connsiteY1" fmla="*/ 3967 h 2545556"/>
                <a:gd name="connsiteX2" fmla="*/ 2811462 w 2811462"/>
                <a:gd name="connsiteY2" fmla="*/ 0 h 2545556"/>
                <a:gd name="connsiteX3" fmla="*/ 2808288 w 2811462"/>
                <a:gd name="connsiteY3" fmla="*/ 202405 h 2545556"/>
                <a:gd name="connsiteX4" fmla="*/ 701674 w 2811462"/>
                <a:gd name="connsiteY4" fmla="*/ 2545556 h 2545556"/>
                <a:gd name="connsiteX5" fmla="*/ 0 w 2811462"/>
                <a:gd name="connsiteY5" fmla="*/ 1759744 h 2545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1462" h="2545556">
                  <a:moveTo>
                    <a:pt x="0" y="1759744"/>
                  </a:moveTo>
                  <a:lnTo>
                    <a:pt x="1585118" y="3967"/>
                  </a:lnTo>
                  <a:lnTo>
                    <a:pt x="2811462" y="0"/>
                  </a:lnTo>
                  <a:cubicBezTo>
                    <a:pt x="2809875" y="125412"/>
                    <a:pt x="2809875" y="76993"/>
                    <a:pt x="2808288" y="202405"/>
                  </a:cubicBezTo>
                  <a:lnTo>
                    <a:pt x="701674" y="2545556"/>
                  </a:lnTo>
                  <a:lnTo>
                    <a:pt x="0" y="17597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6964057" y="1904241"/>
              <a:ext cx="4048125" cy="1835761"/>
            </a:xfrm>
            <a:custGeom>
              <a:avLst/>
              <a:gdLst>
                <a:gd name="connsiteX0" fmla="*/ 4048125 w 4048125"/>
                <a:gd name="connsiteY0" fmla="*/ 1831975 h 1835761"/>
                <a:gd name="connsiteX1" fmla="*/ 3008312 w 4048125"/>
                <a:gd name="connsiteY1" fmla="*/ 1830387 h 1835761"/>
                <a:gd name="connsiteX2" fmla="*/ 2366590 w 4048125"/>
                <a:gd name="connsiteY2" fmla="*/ 1829408 h 1835761"/>
                <a:gd name="connsiteX3" fmla="*/ 2014538 w 4048125"/>
                <a:gd name="connsiteY3" fmla="*/ 1507999 h 1835761"/>
                <a:gd name="connsiteX4" fmla="*/ 1679543 w 4048125"/>
                <a:gd name="connsiteY4" fmla="*/ 1830956 h 1835761"/>
                <a:gd name="connsiteX5" fmla="*/ 1117600 w 4048125"/>
                <a:gd name="connsiteY5" fmla="*/ 1835150 h 1835761"/>
                <a:gd name="connsiteX6" fmla="*/ 0 w 4048125"/>
                <a:gd name="connsiteY6" fmla="*/ 1835150 h 1835761"/>
                <a:gd name="connsiteX7" fmla="*/ 2019300 w 4048125"/>
                <a:gd name="connsiteY7" fmla="*/ 0 h 1835761"/>
                <a:gd name="connsiteX8" fmla="*/ 4048125 w 4048125"/>
                <a:gd name="connsiteY8" fmla="*/ 1831975 h 18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8125" h="1835761">
                  <a:moveTo>
                    <a:pt x="4048125" y="1831975"/>
                  </a:moveTo>
                  <a:cubicBezTo>
                    <a:pt x="3704167" y="1830917"/>
                    <a:pt x="3356240" y="1830652"/>
                    <a:pt x="3008312" y="1830387"/>
                  </a:cubicBezTo>
                  <a:lnTo>
                    <a:pt x="2366590" y="1829408"/>
                  </a:lnTo>
                  <a:lnTo>
                    <a:pt x="2014538" y="1507999"/>
                  </a:lnTo>
                  <a:lnTo>
                    <a:pt x="1679543" y="1830956"/>
                  </a:lnTo>
                  <a:lnTo>
                    <a:pt x="1117600" y="1835150"/>
                  </a:lnTo>
                  <a:cubicBezTo>
                    <a:pt x="745067" y="1833033"/>
                    <a:pt x="372533" y="1837267"/>
                    <a:pt x="0" y="1835150"/>
                  </a:cubicBezTo>
                  <a:lnTo>
                    <a:pt x="2019300" y="0"/>
                  </a:lnTo>
                  <a:lnTo>
                    <a:pt x="4048125" y="18319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60" y="4384586"/>
            <a:ext cx="1876240" cy="1152336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6915796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/>
              <a:t>DONGKUK SYSYTEMS</a:t>
            </a:r>
            <a:br>
              <a:rPr lang="en-US" altLang="ko-KR" dirty="0"/>
            </a:br>
            <a:r>
              <a:rPr lang="en-US" altLang="ko-KR" dirty="0"/>
              <a:t>Basic template</a:t>
            </a:r>
            <a:endParaRPr lang="ko-KR" altLang="en-US" dirty="0"/>
          </a:p>
        </p:txBody>
      </p:sp>
      <p:sp>
        <p:nvSpPr>
          <p:cNvPr id="16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>
                    <a:lumMod val="85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/>
              <a:t>소속을 입력하세요</a:t>
            </a:r>
            <a:r>
              <a:rPr lang="en-US" altLang="ko-KR" dirty="0"/>
              <a:t>Ⅰ2024.00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102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47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1434" userDrawn="1">
          <p15:clr>
            <a:srgbClr val="FBAE40"/>
          </p15:clr>
        </p15:guide>
        <p15:guide id="4" pos="26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주년 발표용 표지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6030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55" name="think-cell 슬라이드" r:id="rId5" imgW="532" imgH="530" progId="TCLayout.ActiveDocument.1">
                  <p:embed/>
                </p:oleObj>
              </mc:Choice>
              <mc:Fallback>
                <p:oleObj name="think-cell 슬라이드" r:id="rId5" imgW="532" imgH="53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제목 1"/>
          <p:cNvSpPr>
            <a:spLocks noGrp="1"/>
          </p:cNvSpPr>
          <p:nvPr>
            <p:ph type="title" hasCustomPrompt="1"/>
          </p:nvPr>
        </p:nvSpPr>
        <p:spPr>
          <a:xfrm>
            <a:off x="442133" y="2276475"/>
            <a:ext cx="5398943" cy="956669"/>
          </a:xfrm>
        </p:spPr>
        <p:txBody>
          <a:bodyPr vert="horz" lIns="91440" tIns="45720" rIns="91440" bIns="0" rtlCol="0"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lang="ko-KR" altLang="en-US" sz="3200" spc="-50" baseline="0" dirty="0" smtClean="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defRPr>
            </a:lvl1pPr>
          </a:lstStyle>
          <a:p>
            <a:pPr marL="0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altLang="ko-KR" dirty="0"/>
              <a:t>DONGKUK SYSYTEMS</a:t>
            </a:r>
            <a:br>
              <a:rPr lang="en-US" altLang="ko-KR" dirty="0"/>
            </a:br>
            <a:r>
              <a:rPr lang="en-US" altLang="ko-KR" dirty="0"/>
              <a:t>Basic template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2" y="4585073"/>
            <a:ext cx="2291556" cy="1258109"/>
          </a:xfrm>
          <a:prstGeom prst="rect">
            <a:avLst/>
          </a:prstGeom>
        </p:spPr>
      </p:pic>
      <p:sp>
        <p:nvSpPr>
          <p:cNvPr id="10" name="텍스트 개체 틀 2"/>
          <p:cNvSpPr txBox="1">
            <a:spLocks/>
          </p:cNvSpPr>
          <p:nvPr userDrawn="1"/>
        </p:nvSpPr>
        <p:spPr>
          <a:xfrm>
            <a:off x="143436" y="6469098"/>
            <a:ext cx="1682758" cy="248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>
                <a:latin typeface="+mj-ea"/>
                <a:ea typeface="+mj-ea"/>
              </a:rPr>
              <a:t>1954</a:t>
            </a:r>
            <a:r>
              <a:rPr lang="ko-KR" altLang="en-US" sz="800">
                <a:latin typeface="+mj-ea"/>
                <a:ea typeface="+mj-ea"/>
              </a:rPr>
              <a:t>년 동국제강 부산 용호동 부지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4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442831" y="3673264"/>
            <a:ext cx="5364061" cy="248727"/>
          </a:xfrm>
        </p:spPr>
        <p:txBody>
          <a:bodyPr>
            <a:noAutofit/>
          </a:bodyPr>
          <a:lstStyle>
            <a:lvl1pPr marL="0" indent="0">
              <a:buNone/>
              <a:defRPr sz="1400" spc="-20" baseline="0">
                <a:solidFill>
                  <a:schemeClr val="bg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/>
              <a:t>소속을 입력하세요</a:t>
            </a:r>
            <a:r>
              <a:rPr lang="en-US" altLang="ko-KR" dirty="0"/>
              <a:t>Ⅰ2024.00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34" y="6473266"/>
            <a:ext cx="1391132" cy="2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35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47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orient="horz" pos="1434" userDrawn="1">
          <p15:clr>
            <a:srgbClr val="FBAE40"/>
          </p15:clr>
        </p15:guide>
        <p15:guide id="4" pos="26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①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4455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638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텍스트 개체 틀 26"/>
          <p:cNvSpPr>
            <a:spLocks noGrp="1"/>
          </p:cNvSpPr>
          <p:nvPr>
            <p:ph type="body" sz="quarter" idx="17" hasCustomPrompt="1"/>
          </p:nvPr>
        </p:nvSpPr>
        <p:spPr>
          <a:xfrm>
            <a:off x="857551" y="2276475"/>
            <a:ext cx="632205" cy="3242876"/>
          </a:xfrm>
        </p:spPr>
        <p:txBody>
          <a:bodyPr>
            <a:noAutofit/>
          </a:bodyPr>
          <a:lstStyle>
            <a:lvl1pPr marL="0" indent="0" algn="r">
              <a:lnSpc>
                <a:spcPct val="2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</a:p>
        </p:txBody>
      </p:sp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0"/>
            <a:ext cx="2190750" cy="6858000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 userDrawn="1"/>
        </p:nvSpPr>
        <p:spPr>
          <a:xfrm>
            <a:off x="892948" y="1683187"/>
            <a:ext cx="3341001" cy="329059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j-cs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srgbClr val="002452"/>
                </a:solidFill>
              </a:rPr>
              <a:t>Contents</a:t>
            </a:r>
            <a:endParaRPr lang="ko-KR" altLang="en-US" dirty="0">
              <a:solidFill>
                <a:srgbClr val="002452"/>
              </a:solidFill>
            </a:endParaRPr>
          </a:p>
        </p:txBody>
      </p:sp>
      <p:sp>
        <p:nvSpPr>
          <p:cNvPr id="17" name="텍스트 개체 틀 26"/>
          <p:cNvSpPr>
            <a:spLocks noGrp="1"/>
          </p:cNvSpPr>
          <p:nvPr>
            <p:ph type="body" sz="quarter" idx="14" hasCustomPrompt="1"/>
          </p:nvPr>
        </p:nvSpPr>
        <p:spPr>
          <a:xfrm>
            <a:off x="6772319" y="2284710"/>
            <a:ext cx="938297" cy="3127547"/>
          </a:xfrm>
        </p:spPr>
        <p:txBody>
          <a:bodyPr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+mj-lt"/>
              <a:buNone/>
              <a:defRPr sz="1600" baseline="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en-US" altLang="ko-KR" dirty="0"/>
              <a:t>01 – 05</a:t>
            </a:r>
          </a:p>
          <a:p>
            <a:pPr lvl="0"/>
            <a:r>
              <a:rPr lang="en-US" altLang="ko-KR" dirty="0"/>
              <a:t>01 – 05</a:t>
            </a:r>
          </a:p>
          <a:p>
            <a:pPr lvl="0"/>
            <a:r>
              <a:rPr lang="en-US" altLang="ko-KR" dirty="0"/>
              <a:t>01 – 05</a:t>
            </a:r>
          </a:p>
          <a:p>
            <a:pPr lvl="0"/>
            <a:r>
              <a:rPr lang="en-US" altLang="ko-KR" dirty="0"/>
              <a:t>01 – 05</a:t>
            </a:r>
          </a:p>
          <a:p>
            <a:pPr lvl="0"/>
            <a:r>
              <a:rPr lang="en-US" altLang="ko-KR" dirty="0"/>
              <a:t>01 – 05</a:t>
            </a:r>
          </a:p>
          <a:p>
            <a:pPr lvl="0"/>
            <a:endParaRPr lang="ko-KR" altLang="en-US" dirty="0"/>
          </a:p>
        </p:txBody>
      </p:sp>
      <p:sp>
        <p:nvSpPr>
          <p:cNvPr id="20" name="텍스트 개체 틀 26"/>
          <p:cNvSpPr>
            <a:spLocks noGrp="1"/>
          </p:cNvSpPr>
          <p:nvPr>
            <p:ph type="body" sz="quarter" idx="13" hasCustomPrompt="1"/>
          </p:nvPr>
        </p:nvSpPr>
        <p:spPr>
          <a:xfrm>
            <a:off x="1505513" y="2276475"/>
            <a:ext cx="3447487" cy="3242876"/>
          </a:xfrm>
        </p:spPr>
        <p:txBody>
          <a:bodyPr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0"/>
            <a:r>
              <a:rPr lang="ko-KR" altLang="en-US" dirty="0"/>
              <a:t>텍스트를 입력하세요</a:t>
            </a:r>
            <a:endParaRPr lang="en-US" altLang="ko-KR" dirty="0"/>
          </a:p>
          <a:p>
            <a:pPr lvl="0"/>
            <a:r>
              <a:rPr lang="ko-KR" altLang="en-US" dirty="0"/>
              <a:t>텍스트를 입력하세요</a:t>
            </a:r>
            <a:endParaRPr lang="en-US" altLang="ko-KR" dirty="0"/>
          </a:p>
          <a:p>
            <a:pPr lvl="0"/>
            <a:r>
              <a:rPr lang="ko-KR" altLang="en-US" dirty="0"/>
              <a:t>텍스트를 입력하세요</a:t>
            </a:r>
            <a:endParaRPr lang="en-US" altLang="ko-KR" dirty="0"/>
          </a:p>
          <a:p>
            <a:pPr lvl="0"/>
            <a:r>
              <a:rPr lang="ko-KR" altLang="en-US" dirty="0"/>
              <a:t>텍스트를 입력하세요</a:t>
            </a:r>
            <a:endParaRPr lang="en-US" altLang="ko-KR" dirty="0"/>
          </a:p>
          <a:p>
            <a:pPr lvl="0"/>
            <a:r>
              <a:rPr lang="ko-KR" altLang="en-US" dirty="0"/>
              <a:t>텍스트를 입력하세요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4" y="6579886"/>
            <a:ext cx="1215734" cy="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873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pos="535" userDrawn="1">
          <p15:clr>
            <a:srgbClr val="F26B43"/>
          </p15:clr>
        </p15:guide>
        <p15:guide id="4" pos="6068">
          <p15:clr>
            <a:srgbClr val="FBAE40"/>
          </p15:clr>
        </p15:guide>
        <p15:guide id="5" orient="horz" pos="4065" userDrawn="1">
          <p15:clr>
            <a:srgbClr val="F26B43"/>
          </p15:clr>
        </p15:guide>
        <p15:guide id="8" orient="horz" pos="4269" userDrawn="1">
          <p15:clr>
            <a:srgbClr val="F26B43"/>
          </p15:clr>
        </p15:guide>
        <p15:guide id="10" pos="172">
          <p15:clr>
            <a:srgbClr val="FBAE40"/>
          </p15:clr>
        </p15:guide>
        <p15:guide id="11" orient="horz" pos="1434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②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개체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2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3200" b="0" i="0" baseline="0" dirty="0">
              <a:latin typeface="본고딕 Bold" panose="020B0800000000000000" pitchFamily="34" charset="-127"/>
              <a:ea typeface="본고딕 Bold" panose="020B0800000000000000" pitchFamily="34" charset="-127"/>
              <a:cs typeface="+mj-cs"/>
              <a:sym typeface="본고딕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08" y="2454795"/>
            <a:ext cx="2361692" cy="3264383"/>
          </a:xfrm>
          <a:prstGeom prst="rect">
            <a:avLst/>
          </a:prstGeom>
        </p:spPr>
      </p:pic>
      <p:sp>
        <p:nvSpPr>
          <p:cNvPr id="31" name="제목 1"/>
          <p:cNvSpPr txBox="1">
            <a:spLocks/>
          </p:cNvSpPr>
          <p:nvPr userDrawn="1"/>
        </p:nvSpPr>
        <p:spPr>
          <a:xfrm>
            <a:off x="892948" y="1683187"/>
            <a:ext cx="3341001" cy="329059"/>
          </a:xfrm>
          <a:prstGeom prst="rect">
            <a:avLst/>
          </a:prstGeom>
        </p:spPr>
        <p:txBody>
          <a:bodyPr vert="horz" lIns="91440" tIns="45720" rIns="91440" bIns="0" rtlCol="0" anchor="b" anchorCtr="0">
            <a:no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 spc="-50" baseline="0"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j-cs"/>
              </a:defRPr>
            </a:lvl1pPr>
          </a:lstStyle>
          <a:p>
            <a:pPr>
              <a:defRPr/>
            </a:pPr>
            <a:r>
              <a:rPr lang="en-US" altLang="ko-KR" dirty="0">
                <a:solidFill>
                  <a:srgbClr val="002452"/>
                </a:solidFill>
              </a:rPr>
              <a:t>Contents</a:t>
            </a:r>
            <a:endParaRPr lang="ko-KR" altLang="en-US" dirty="0">
              <a:solidFill>
                <a:srgbClr val="0024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261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120">
          <p15:clr>
            <a:srgbClr val="FBAE40"/>
          </p15:clr>
        </p15:guide>
        <p15:guide id="3" pos="580" userDrawn="1">
          <p15:clr>
            <a:srgbClr val="F26B43"/>
          </p15:clr>
        </p15:guide>
        <p15:guide id="4" pos="6068">
          <p15:clr>
            <a:srgbClr val="FBAE40"/>
          </p15:clr>
        </p15:guide>
        <p15:guide id="5" orient="horz" pos="4065" userDrawn="1">
          <p15:clr>
            <a:srgbClr val="F26B43"/>
          </p15:clr>
        </p15:guide>
        <p15:guide id="6" orient="horz" pos="1434" userDrawn="1">
          <p15:clr>
            <a:srgbClr val="F26B43"/>
          </p15:clr>
        </p15:guide>
        <p15:guide id="8" orient="horz" pos="4269" userDrawn="1">
          <p15:clr>
            <a:srgbClr val="F26B43"/>
          </p15:clr>
        </p15:guide>
        <p15:guide id="10" pos="1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 (Action Title 사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7825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86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8"/>
          </p:nvPr>
        </p:nvSpPr>
        <p:spPr>
          <a:xfrm>
            <a:off x="270064" y="1431130"/>
            <a:ext cx="9360550" cy="877888"/>
          </a:xfrm>
        </p:spPr>
        <p:txBody>
          <a:bodyPr>
            <a:noAutofit/>
          </a:bodyPr>
          <a:lstStyle>
            <a:lvl1pPr marL="266700" indent="-26670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spc="-20" baseline="0">
                <a:latin typeface="본고딕 Medium" pitchFamily="34" charset="-127"/>
                <a:ea typeface="본고딕 Medium" pitchFamily="34" charset="-127"/>
              </a:defRPr>
            </a:lvl1pPr>
            <a:lvl2pPr marL="449263" indent="-18256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tabLst>
                <a:tab pos="182563" algn="l"/>
              </a:tabLst>
              <a:defRPr sz="1400" spc="-20" baseline="0"/>
            </a:lvl2pPr>
            <a:lvl3pPr marL="625475" indent="-17621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spc="-20" baseline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272724" y="576000"/>
            <a:ext cx="9355229" cy="708943"/>
          </a:xfrm>
        </p:spPr>
        <p:txBody>
          <a:bodyPr vert="horz" bIns="0" anchor="t" anchorCtr="0">
            <a:noAutofit/>
          </a:bodyPr>
          <a:lstStyle>
            <a:lvl1pPr>
              <a:lnSpc>
                <a:spcPct val="120000"/>
              </a:lnSpc>
              <a:defRPr sz="1700" spc="-50" baseline="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Action title</a:t>
            </a:r>
            <a:r>
              <a:rPr lang="ko-KR" altLang="en-US" dirty="0"/>
              <a:t>은 </a:t>
            </a:r>
            <a:r>
              <a:rPr lang="ko-KR" altLang="en-US" dirty="0" err="1"/>
              <a:t>본고딕</a:t>
            </a:r>
            <a:r>
              <a:rPr lang="ko-KR" altLang="en-US" dirty="0"/>
              <a:t> </a:t>
            </a:r>
            <a:r>
              <a:rPr lang="en-US" altLang="ko-KR" dirty="0"/>
              <a:t>Medium 17pt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ko-KR" altLang="en-US" dirty="0" err="1"/>
              <a:t>두줄까지</a:t>
            </a:r>
            <a:r>
              <a:rPr lang="ko-KR" altLang="en-US" dirty="0"/>
              <a:t> 사용 가능하며</a:t>
            </a:r>
            <a:r>
              <a:rPr lang="en-US" altLang="ko-KR" dirty="0"/>
              <a:t> </a:t>
            </a:r>
            <a:r>
              <a:rPr lang="ko-KR" altLang="en-US" dirty="0"/>
              <a:t>본문 요약 및 주요 메시지를 </a:t>
            </a:r>
            <a:r>
              <a:rPr lang="ko-KR" altLang="en-US" dirty="0" err="1"/>
              <a:t>기재해주십시요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9" hasCustomPrompt="1"/>
          </p:nvPr>
        </p:nvSpPr>
        <p:spPr>
          <a:xfrm>
            <a:off x="272833" y="171278"/>
            <a:ext cx="6172693" cy="369332"/>
          </a:xfrm>
          <a:noFill/>
        </p:spPr>
        <p:txBody>
          <a:bodyPr wrap="square" anchor="ctr" anchorCtr="0">
            <a:spAutoFit/>
          </a:bodyPr>
          <a:lstStyle>
            <a:lvl1pPr marL="0" indent="0">
              <a:buNone/>
              <a:defRPr sz="1900" spc="-2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Main Title</a:t>
            </a:r>
            <a:r>
              <a:rPr lang="ko-KR" altLang="en-US" dirty="0"/>
              <a:t>은 </a:t>
            </a:r>
            <a:r>
              <a:rPr lang="ko-KR" altLang="en-US" dirty="0" err="1"/>
              <a:t>본고딕</a:t>
            </a:r>
            <a:r>
              <a:rPr lang="ko-KR" altLang="en-US" dirty="0"/>
              <a:t> </a:t>
            </a:r>
            <a:r>
              <a:rPr lang="en-US" altLang="ko-KR" dirty="0"/>
              <a:t>Medium 19pt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ko-KR" altLang="en-US" dirty="0"/>
              <a:t>작성자</a:t>
            </a:r>
            <a:r>
              <a:rPr lang="en-US" altLang="ko-KR" dirty="0"/>
              <a:t>_00000</a:t>
            </a:r>
            <a:r>
              <a:rPr lang="ko-KR" altLang="en-US" dirty="0"/>
              <a:t>팀</a:t>
            </a:r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70064" y="540000"/>
            <a:ext cx="936288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2974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68">
          <p15:clr>
            <a:srgbClr val="FBAE40"/>
          </p15:clr>
        </p15:guide>
        <p15:guide id="2" pos="172" userDrawn="1">
          <p15:clr>
            <a:srgbClr val="FBAE40"/>
          </p15:clr>
        </p15:guide>
        <p15:guide id="3" orient="horz" pos="4065" userDrawn="1">
          <p15:clr>
            <a:srgbClr val="F26B43"/>
          </p15:clr>
        </p15:guide>
        <p15:guide id="4" orient="horz" pos="822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4269" userDrawn="1">
          <p15:clr>
            <a:srgbClr val="FBAE40"/>
          </p15:clr>
        </p15:guide>
        <p15:guide id="7" orient="horz" pos="890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지 (Action Title 미사용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개체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44114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49" name="think-cell 슬라이드" r:id="rId5" imgW="395" imgH="394" progId="TCLayout.ActiveDocument.1">
                  <p:embed/>
                </p:oleObj>
              </mc:Choice>
              <mc:Fallback>
                <p:oleObj name="think-cell 슬라이드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000" b="0" i="0" baseline="0" dirty="0">
              <a:latin typeface="본고딕 Medium" panose="020B0600000000000000" pitchFamily="34" charset="-127"/>
              <a:ea typeface="본고딕 Medium" panose="020B0600000000000000" pitchFamily="34" charset="-127"/>
              <a:cs typeface="+mj-cs"/>
              <a:sym typeface="본고딕 Medium" panose="020B0600000000000000" pitchFamily="34" charset="-127"/>
            </a:endParaRPr>
          </a:p>
        </p:txBody>
      </p:sp>
      <p:sp>
        <p:nvSpPr>
          <p:cNvPr id="17" name="텍스트 개체 틀 12"/>
          <p:cNvSpPr>
            <a:spLocks noGrp="1"/>
          </p:cNvSpPr>
          <p:nvPr>
            <p:ph type="body" sz="quarter" idx="19" hasCustomPrompt="1"/>
          </p:nvPr>
        </p:nvSpPr>
        <p:spPr>
          <a:xfrm>
            <a:off x="272833" y="171278"/>
            <a:ext cx="6172693" cy="369332"/>
          </a:xfrm>
          <a:noFill/>
        </p:spPr>
        <p:txBody>
          <a:bodyPr wrap="square" anchor="ctr" anchorCtr="0">
            <a:spAutoFit/>
          </a:bodyPr>
          <a:lstStyle>
            <a:lvl1pPr marL="0" indent="0">
              <a:buNone/>
              <a:defRPr sz="1900" spc="-2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ko-KR" dirty="0"/>
              <a:t>Main Title</a:t>
            </a:r>
            <a:r>
              <a:rPr lang="ko-KR" altLang="en-US" dirty="0"/>
              <a:t>은 </a:t>
            </a:r>
            <a:r>
              <a:rPr lang="ko-KR" altLang="en-US" dirty="0" err="1"/>
              <a:t>본고딕</a:t>
            </a:r>
            <a:r>
              <a:rPr lang="ko-KR" altLang="en-US" dirty="0"/>
              <a:t> </a:t>
            </a:r>
            <a:r>
              <a:rPr lang="en-US" altLang="ko-KR" dirty="0"/>
              <a:t>Medium 19pt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ko-KR" altLang="en-US" dirty="0"/>
              <a:t>작성자</a:t>
            </a:r>
            <a:r>
              <a:rPr lang="en-US" altLang="ko-KR" dirty="0"/>
              <a:t>_00000</a:t>
            </a:r>
            <a:r>
              <a:rPr lang="ko-KR" altLang="en-US" dirty="0"/>
              <a:t>팀</a:t>
            </a:r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270064" y="540000"/>
            <a:ext cx="9362886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3"/>
          <p:cNvSpPr>
            <a:spLocks noGrp="1"/>
          </p:cNvSpPr>
          <p:nvPr>
            <p:ph type="body" sz="quarter" idx="18" hasCustomPrompt="1"/>
          </p:nvPr>
        </p:nvSpPr>
        <p:spPr>
          <a:xfrm>
            <a:off x="270064" y="931201"/>
            <a:ext cx="9360550" cy="877888"/>
          </a:xfrm>
        </p:spPr>
        <p:txBody>
          <a:bodyPr>
            <a:noAutofit/>
          </a:bodyPr>
          <a:lstStyle>
            <a:lvl1pPr marL="266700" indent="-26670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spc="-20" baseline="0">
                <a:latin typeface="본고딕 Medium" pitchFamily="34" charset="-127"/>
                <a:ea typeface="본고딕 Medium" pitchFamily="34" charset="-127"/>
              </a:defRPr>
            </a:lvl1pPr>
            <a:lvl2pPr marL="449263" indent="-18256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tabLst>
                <a:tab pos="182563" algn="l"/>
              </a:tabLst>
              <a:defRPr sz="1400" spc="-20" baseline="0"/>
            </a:lvl2pPr>
            <a:lvl3pPr marL="625475" indent="-176213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spc="-20" baseline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ko-KR" dirty="0"/>
              <a:t>Action Title </a:t>
            </a:r>
            <a:r>
              <a:rPr lang="ko-KR" altLang="en-US" dirty="0"/>
              <a:t>미사용 내지양식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9227451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68">
          <p15:clr>
            <a:srgbClr val="FBAE40"/>
          </p15:clr>
        </p15:guide>
        <p15:guide id="2" pos="172">
          <p15:clr>
            <a:srgbClr val="FBAE40"/>
          </p15:clr>
        </p15:guide>
        <p15:guide id="3" orient="horz" pos="4065">
          <p15:clr>
            <a:srgbClr val="F26B43"/>
          </p15:clr>
        </p15:guide>
        <p15:guide id="4" orient="horz" pos="1139" userDrawn="1">
          <p15:clr>
            <a:srgbClr val="F26B43"/>
          </p15:clr>
        </p15:guide>
        <p15:guide id="5" orient="horz" pos="572" userDrawn="1">
          <p15:clr>
            <a:srgbClr val="F26B43"/>
          </p15:clr>
        </p15:guide>
        <p15:guide id="6" orient="horz" pos="4269">
          <p15:clr>
            <a:srgbClr val="FBAE40"/>
          </p15:clr>
        </p15:guide>
        <p15:guide id="7" orient="horz" pos="1207" userDrawn="1">
          <p15:clr>
            <a:srgbClr val="F26B43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696537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70" name="think-cell 슬라이드" r:id="rId15" imgW="381" imgH="381" progId="TCLayout.ActiveDocument.1">
                  <p:embed/>
                </p:oleObj>
              </mc:Choice>
              <mc:Fallback>
                <p:oleObj name="think-cell 슬라이드" r:id="rId15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9" name="슬라이드 번호 개체 틀 18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34650854-40C0-43E7-BFE1-FF212316D62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B6B6B6"/>
                </a:solidFill>
              </a:defRPr>
            </a:lvl1pPr>
          </a:lstStyle>
          <a:p>
            <a:r>
              <a:rPr lang="ko-KR" altLang="en-US"/>
              <a:t>작성자</a:t>
            </a:r>
            <a:r>
              <a:rPr lang="en-US" altLang="ko-KR"/>
              <a:t>_OOOO</a:t>
            </a:r>
            <a:r>
              <a:rPr lang="ko-KR" altLang="en-US"/>
              <a:t>팀 </a:t>
            </a:r>
            <a:r>
              <a:rPr lang="en-US" altLang="ko-KR"/>
              <a:t>OOO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17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2" r:id="rId2"/>
    <p:sldLayoutId id="2147483715" r:id="rId3"/>
    <p:sldLayoutId id="2147483717" r:id="rId4"/>
    <p:sldLayoutId id="2147483723" r:id="rId5"/>
    <p:sldLayoutId id="2147483718" r:id="rId6"/>
    <p:sldLayoutId id="2147483720" r:id="rId7"/>
    <p:sldLayoutId id="2147483719" r:id="rId8"/>
    <p:sldLayoutId id="2147483726" r:id="rId9"/>
    <p:sldLayoutId id="2147483724" r:id="rId10"/>
    <p:sldLayoutId id="2147483725" r:id="rId11"/>
  </p:sldLayoutIdLst>
  <p:hf hdr="0" dt="0"/>
  <p:txStyles>
    <p:titleStyle>
      <a:lvl1pPr algn="l" defTabSz="914400" rtl="0" eaLnBrk="1" latinLnBrk="1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24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19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2587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20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ko-KR" altLang="en-US" dirty="0"/>
              <a:t>수행 계획서</a:t>
            </a:r>
            <a:br>
              <a:rPr lang="en-US" altLang="ko-KR" dirty="0"/>
            </a:br>
            <a:r>
              <a:rPr lang="en-US" altLang="ko-KR" sz="2400" dirty="0"/>
              <a:t>(</a:t>
            </a:r>
            <a:r>
              <a:rPr lang="ko-KR" altLang="en-US" sz="2400" dirty="0"/>
              <a:t>스마트 계량 시스템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개발팀</a:t>
            </a:r>
            <a:r>
              <a:rPr lang="en-US" altLang="ko-KR" dirty="0" err="1"/>
              <a:t>Ⅰ2026.01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1528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계량 웹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주요 개선사항</a:t>
            </a:r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272939" y="1132096"/>
            <a:ext cx="6067475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UI/UX </a:t>
            </a:r>
            <a:r>
              <a:rPr lang="ko-KR" altLang="en-US" dirty="0"/>
              <a:t>사용자 환경 및 </a:t>
            </a:r>
            <a:r>
              <a:rPr lang="ko-KR" altLang="en-US" dirty="0" err="1"/>
              <a:t>모바일</a:t>
            </a:r>
            <a:r>
              <a:rPr lang="en-US" altLang="ko-KR" dirty="0"/>
              <a:t> </a:t>
            </a:r>
            <a:r>
              <a:rPr lang="ko-KR" altLang="en-US" dirty="0"/>
              <a:t>업무 서비스 강화로 생산성 향상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9739" y="1575320"/>
            <a:ext cx="887574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Tx/>
              <a:buAutoNum type="arabicParenR"/>
            </a:pPr>
            <a:r>
              <a:rPr lang="en-US" altLang="ko-KR" sz="1200" dirty="0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UI/UX </a:t>
            </a:r>
            <a:r>
              <a:rPr lang="ko-KR" altLang="en-US" sz="1200" dirty="0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사용자 환경 제공 </a:t>
            </a:r>
            <a:r>
              <a:rPr lang="en-US" altLang="ko-KR" sz="1200" dirty="0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: UI </a:t>
            </a:r>
            <a:r>
              <a:rPr lang="ko-KR" altLang="en-US" sz="1200" dirty="0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솔루션을 도입하여</a:t>
            </a:r>
            <a:r>
              <a:rPr lang="en-US" altLang="ko-KR" sz="1200" dirty="0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사용자 업무환경 편의성 증대</a:t>
            </a:r>
            <a:endParaRPr lang="en-US" altLang="ko-KR" sz="1200" dirty="0">
              <a:latin typeface="본고딕 Medium" panose="020B0600000000000000" pitchFamily="34" charset="-127"/>
              <a:ea typeface="본고딕 Medium" panose="020B0600000000000000" pitchFamily="34" charset="-127"/>
              <a:sym typeface="Wingdings" panose="05000000000000000000" pitchFamily="2" charset="2"/>
            </a:endParaRPr>
          </a:p>
          <a:p>
            <a:pPr marL="228600" indent="-228600">
              <a:spcBef>
                <a:spcPts val="600"/>
              </a:spcBef>
              <a:buFontTx/>
              <a:buAutoNum type="arabicParenR"/>
            </a:pPr>
            <a:r>
              <a:rPr lang="ko-KR" altLang="en-US" sz="1200" dirty="0" err="1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모바일</a:t>
            </a:r>
            <a:r>
              <a:rPr lang="ko-KR" altLang="en-US" sz="1200" dirty="0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 업무 서비스 강화 </a:t>
            </a:r>
            <a:r>
              <a:rPr lang="en-US" altLang="ko-KR" sz="1200" dirty="0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계량관리</a:t>
            </a:r>
            <a:r>
              <a:rPr lang="en-US" altLang="ko-KR" sz="1200" dirty="0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err="1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모바일</a:t>
            </a:r>
            <a:r>
              <a:rPr lang="ko-KR" altLang="en-US" sz="1200" dirty="0">
                <a:latin typeface="본고딕 Medium" panose="020B0600000000000000" pitchFamily="34" charset="-127"/>
                <a:ea typeface="본고딕 Medium" panose="020B0600000000000000" pitchFamily="34" charset="-127"/>
                <a:sym typeface="Wingdings" panose="05000000000000000000" pitchFamily="2" charset="2"/>
              </a:rPr>
              <a:t> 업무환경 제공</a:t>
            </a:r>
            <a:endParaRPr lang="en-US" altLang="ko-KR" sz="1200" dirty="0">
              <a:latin typeface="본고딕 Medium" panose="020B0600000000000000" pitchFamily="34" charset="-127"/>
              <a:ea typeface="본고딕 Medium" panose="020B0600000000000000" pitchFamily="34" charset="-127"/>
              <a:sym typeface="Wingdings" panose="05000000000000000000" pitchFamily="2" charset="2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201" y="2694308"/>
            <a:ext cx="3077773" cy="155652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456851" y="2435411"/>
            <a:ext cx="5220059" cy="2211487"/>
            <a:chOff x="510268" y="1637184"/>
            <a:chExt cx="5448463" cy="2712626"/>
          </a:xfrm>
        </p:grpSpPr>
        <p:sp>
          <p:nvSpPr>
            <p:cNvPr id="39" name="직사각형 38"/>
            <p:cNvSpPr/>
            <p:nvPr/>
          </p:nvSpPr>
          <p:spPr>
            <a:xfrm>
              <a:off x="510268" y="1637184"/>
              <a:ext cx="5329691" cy="2712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0" name="Picture 12" descr="D:\기타\기타\전시컨퍼런스_2016\IDG\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97763" y="3307046"/>
              <a:ext cx="292200" cy="31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17029" y="2417389"/>
              <a:ext cx="253669" cy="274585"/>
            </a:xfrm>
            <a:prstGeom prst="rect">
              <a:avLst/>
            </a:prstGeom>
          </p:spPr>
        </p:pic>
        <p:pic>
          <p:nvPicPr>
            <p:cNvPr id="44" name="Picture 11" descr="D:\기타\기타\전시컨퍼런스_2016\IDG\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95364" y="2840004"/>
              <a:ext cx="296999" cy="321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/>
            <p:cNvSpPr/>
            <p:nvPr/>
          </p:nvSpPr>
          <p:spPr>
            <a:xfrm>
              <a:off x="2639905" y="1897473"/>
              <a:ext cx="1476962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defTabSz="400050" latinLnBrk="1">
                <a:lnSpc>
                  <a:spcPts val="1200"/>
                </a:lnSpc>
                <a:spcAft>
                  <a:spcPts val="0"/>
                </a:spcAft>
              </a:pPr>
              <a:r>
                <a:rPr lang="ko-KR" altLang="en-US" sz="105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스마트폰</a:t>
              </a:r>
              <a:endParaRPr lang="en-US" altLang="ko-KR" sz="105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marL="0" lvl="1" defTabSz="400050" latinLnBrk="1">
                <a:lnSpc>
                  <a:spcPts val="1200"/>
                </a:lnSpc>
                <a:spcAft>
                  <a:spcPts val="0"/>
                </a:spcAft>
              </a:pP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아이폰</a:t>
              </a:r>
              <a:r>
                <a:rPr lang="en-US" altLang="ko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안드로이드폰</a:t>
              </a:r>
              <a:endPara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898391" y="3665734"/>
              <a:ext cx="147696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defTabSz="400050" latinLnBrk="1">
                <a:lnSpc>
                  <a:spcPts val="1200"/>
                </a:lnSpc>
                <a:spcAft>
                  <a:spcPts val="0"/>
                </a:spcAft>
              </a:pP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태블릿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PC</a:t>
              </a:r>
            </a:p>
            <a:p>
              <a:pPr marL="0" lvl="1" defTabSz="400050" latinLnBrk="1">
                <a:lnSpc>
                  <a:spcPts val="1200"/>
                </a:lnSpc>
                <a:spcAft>
                  <a:spcPts val="0"/>
                </a:spcAft>
              </a:pPr>
              <a:r>
                <a:rPr lang="ko-KR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아이패드</a:t>
              </a:r>
              <a:r>
                <a:rPr lang="en-US" altLang="ko-KR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갤럭시탭</a:t>
              </a:r>
              <a:endParaRPr lang="en-US" altLang="ko-KR" sz="9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914615" y="2313745"/>
              <a:ext cx="833706" cy="2718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defTabSz="400050" latinLnBrk="1">
                <a:lnSpc>
                  <a:spcPts val="1400"/>
                </a:lnSpc>
                <a:spcAft>
                  <a:spcPts val="0"/>
                </a:spcAft>
              </a:pPr>
              <a:r>
                <a:rPr lang="ko-KR" altLang="en-US" sz="105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노트북 </a:t>
              </a:r>
              <a:r>
                <a:rPr lang="en-US" altLang="ko-KR" sz="105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PC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949946" y="3377702"/>
              <a:ext cx="1008785" cy="2718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defTabSz="400050" latinLnBrk="1">
                <a:lnSpc>
                  <a:spcPts val="1400"/>
                </a:lnSpc>
                <a:spcAft>
                  <a:spcPts val="0"/>
                </a:spcAft>
              </a:pPr>
              <a:r>
                <a:rPr lang="ko-KR" altLang="en-US" sz="105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데스크탑 </a:t>
              </a:r>
              <a:r>
                <a:rPr lang="en-US" altLang="ko-KR" sz="105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PC</a:t>
              </a:r>
            </a:p>
          </p:txBody>
        </p:sp>
        <p:sp>
          <p:nvSpPr>
            <p:cNvPr id="49" name="타원 48"/>
            <p:cNvSpPr/>
            <p:nvPr/>
          </p:nvSpPr>
          <p:spPr>
            <a:xfrm>
              <a:off x="2572284" y="2362372"/>
              <a:ext cx="2709043" cy="1262251"/>
            </a:xfrm>
            <a:prstGeom prst="ellipse">
              <a:avLst/>
            </a:prstGeom>
            <a:noFill/>
            <a:ln w="349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rgbClr val="5799D5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302547" y="2867911"/>
              <a:ext cx="833707" cy="2718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defTabSz="400050" latinLnBrk="1">
                <a:lnSpc>
                  <a:spcPts val="1400"/>
                </a:lnSpc>
                <a:spcAft>
                  <a:spcPts val="0"/>
                </a:spcAft>
              </a:pPr>
              <a:r>
                <a:rPr lang="ko-KR" altLang="en-US" sz="105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스마트 </a:t>
              </a:r>
              <a:r>
                <a:rPr lang="en-US" altLang="ko-KR" sz="105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TV</a:t>
              </a:r>
            </a:p>
          </p:txBody>
        </p:sp>
        <p:cxnSp>
          <p:nvCxnSpPr>
            <p:cNvPr id="51" name="직선 화살표 연결선 50"/>
            <p:cNvCxnSpPr/>
            <p:nvPr/>
          </p:nvCxnSpPr>
          <p:spPr bwMode="auto">
            <a:xfrm>
              <a:off x="2106303" y="2993497"/>
              <a:ext cx="2235638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9" descr="D:\기타\PPT\images\WebSquare5\table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763" y="3197682"/>
              <a:ext cx="374396" cy="374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D:\기타\PPT\images\WebSquare5\phon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355" y="2297582"/>
              <a:ext cx="465804" cy="55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1" descr="D:\기타\PPT\images\WebSquare5\tv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315" y="2677314"/>
              <a:ext cx="484364" cy="484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3" descr="D:\기타\PPT\images\WebSquare5\n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7058" y="2132684"/>
              <a:ext cx="736654" cy="736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D:\기타\PPT\images\WebSquare5\dt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2567" y="3125674"/>
              <a:ext cx="591199" cy="591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8" name="직선 화살표 연결선 57"/>
            <p:cNvCxnSpPr/>
            <p:nvPr/>
          </p:nvCxnSpPr>
          <p:spPr bwMode="auto">
            <a:xfrm flipV="1">
              <a:off x="2105459" y="2563427"/>
              <a:ext cx="2236482" cy="4182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 bwMode="auto">
            <a:xfrm>
              <a:off x="2105459" y="2995475"/>
              <a:ext cx="2236482" cy="41823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 bwMode="auto">
            <a:xfrm flipV="1">
              <a:off x="2110434" y="2577342"/>
              <a:ext cx="543193" cy="40986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 bwMode="auto">
            <a:xfrm>
              <a:off x="2110434" y="3003845"/>
              <a:ext cx="543193" cy="409861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099" y="5026128"/>
            <a:ext cx="2141028" cy="10800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615" y="2325062"/>
            <a:ext cx="2774959" cy="1399776"/>
          </a:xfrm>
          <a:prstGeom prst="rect">
            <a:avLst/>
          </a:prstGeom>
        </p:spPr>
      </p:pic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778294" y="5962028"/>
            <a:ext cx="2187452" cy="2881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저 해상도</a:t>
            </a:r>
            <a:r>
              <a:rPr lang="en-US" altLang="ko-KR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, </a:t>
            </a: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고정 </a:t>
            </a:r>
            <a:r>
              <a:rPr lang="en-US" altLang="ko-KR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SIZE,  NO</a:t>
            </a: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</a:t>
            </a:r>
            <a:r>
              <a:rPr lang="en-US" altLang="ko-KR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CHART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4043887" y="6095505"/>
            <a:ext cx="2187452" cy="2881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고 해상도</a:t>
            </a:r>
            <a:r>
              <a:rPr lang="en-US" altLang="ko-KR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, </a:t>
            </a: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가변 </a:t>
            </a:r>
            <a:r>
              <a:rPr lang="en-US" altLang="ko-KR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SIZE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47"/>
          <a:stretch/>
        </p:blipFill>
        <p:spPr>
          <a:xfrm>
            <a:off x="6471589" y="4557084"/>
            <a:ext cx="3026385" cy="1776751"/>
          </a:xfrm>
          <a:prstGeom prst="rect">
            <a:avLst/>
          </a:prstGeom>
        </p:spPr>
      </p:pic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4315198" y="4770916"/>
            <a:ext cx="1765642" cy="2881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2">
                    <a:lumMod val="75000"/>
                    <a:lumOff val="25000"/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DMES </a:t>
            </a:r>
            <a:r>
              <a:rPr lang="ko-KR" altLang="en-US" sz="1050" dirty="0">
                <a:solidFill>
                  <a:schemeClr val="tx2">
                    <a:lumMod val="75000"/>
                    <a:lumOff val="25000"/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환경</a:t>
            </a:r>
            <a:r>
              <a:rPr lang="en-US" altLang="ko-KR" sz="1050" dirty="0">
                <a:solidFill>
                  <a:schemeClr val="tx2">
                    <a:lumMod val="75000"/>
                    <a:lumOff val="25000"/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</a:t>
            </a:r>
            <a:r>
              <a:rPr lang="ko-KR" altLang="en-US" sz="1050" dirty="0">
                <a:solidFill>
                  <a:schemeClr val="tx2">
                    <a:lumMod val="75000"/>
                    <a:lumOff val="25000"/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웹</a:t>
            </a:r>
            <a:r>
              <a:rPr lang="en-US" altLang="ko-KR" sz="1050" dirty="0">
                <a:solidFill>
                  <a:schemeClr val="tx2">
                    <a:lumMod val="75000"/>
                    <a:lumOff val="25000"/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/</a:t>
            </a:r>
            <a:r>
              <a:rPr lang="ko-KR" altLang="en-US" sz="1050" dirty="0">
                <a:solidFill>
                  <a:schemeClr val="tx2">
                    <a:lumMod val="75000"/>
                    <a:lumOff val="25000"/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모바일 서비스</a:t>
            </a:r>
            <a:endParaRPr lang="en-US" altLang="ko-KR" sz="1050" dirty="0">
              <a:solidFill>
                <a:schemeClr val="tx2">
                  <a:lumMod val="75000"/>
                  <a:lumOff val="25000"/>
                  <a:alpha val="99000"/>
                </a:schemeClr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14">
            <a:lum bright="-2000"/>
          </a:blip>
          <a:stretch>
            <a:fillRect/>
          </a:stretch>
        </p:blipFill>
        <p:spPr>
          <a:xfrm flipH="1">
            <a:off x="518993" y="2826812"/>
            <a:ext cx="1140020" cy="1223916"/>
          </a:xfrm>
          <a:prstGeom prst="rect">
            <a:avLst/>
          </a:prstGeom>
        </p:spPr>
      </p:pic>
      <p:pic>
        <p:nvPicPr>
          <p:cNvPr id="75" name="Picture 6" descr="arrow"/>
          <p:cNvPicPr>
            <a:picLocks noChangeAspect="1" noChangeArrowheads="1"/>
          </p:cNvPicPr>
          <p:nvPr/>
        </p:nvPicPr>
        <p:blipFill>
          <a:blip r:embed="rId15">
            <a:lum bright="42000" contrast="-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88822" y="5170565"/>
            <a:ext cx="1271795" cy="79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9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3" y="5194572"/>
            <a:ext cx="1398646" cy="73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6966" y="5199339"/>
            <a:ext cx="1241343" cy="733474"/>
          </a:xfrm>
          <a:prstGeom prst="rect">
            <a:avLst/>
          </a:prstGeom>
        </p:spPr>
      </p:pic>
      <p:sp>
        <p:nvSpPr>
          <p:cNvPr id="78" name="Rectangle 4"/>
          <p:cNvSpPr>
            <a:spLocks noChangeArrowheads="1"/>
          </p:cNvSpPr>
          <p:nvPr/>
        </p:nvSpPr>
        <p:spPr bwMode="auto">
          <a:xfrm>
            <a:off x="1212682" y="4888639"/>
            <a:ext cx="1328728" cy="2881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accent4">
                    <a:lumMod val="60000"/>
                    <a:lumOff val="40000"/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기존 시스템</a:t>
            </a:r>
            <a:endParaRPr lang="en-US" altLang="ko-KR" sz="1050" dirty="0">
              <a:solidFill>
                <a:schemeClr val="accent4">
                  <a:lumMod val="60000"/>
                  <a:lumOff val="40000"/>
                  <a:alpha val="99000"/>
                </a:schemeClr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6231339" y="2058632"/>
            <a:ext cx="1835278" cy="2881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다양한 차트와 화면구성이 가능</a:t>
            </a:r>
            <a:endParaRPr lang="en-US" altLang="ko-KR" sz="1050" dirty="0">
              <a:solidFill>
                <a:schemeClr val="tx1">
                  <a:alpha val="99000"/>
                </a:schemeClr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578546" y="4335580"/>
            <a:ext cx="1970942" cy="2881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다양한 디바이스 </a:t>
            </a:r>
            <a:r>
              <a:rPr lang="en-US" altLang="ko-KR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&amp; </a:t>
            </a: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브라우저 호환</a:t>
            </a:r>
            <a:endParaRPr lang="en-US" altLang="ko-KR" sz="1050" dirty="0">
              <a:solidFill>
                <a:schemeClr val="tx1">
                  <a:alpha val="99000"/>
                </a:schemeClr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81" name="Rectangle 4"/>
          <p:cNvSpPr>
            <a:spLocks noChangeArrowheads="1"/>
          </p:cNvSpPr>
          <p:nvPr/>
        </p:nvSpPr>
        <p:spPr bwMode="auto">
          <a:xfrm>
            <a:off x="6935139" y="4293758"/>
            <a:ext cx="2387739" cy="2881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UI </a:t>
            </a: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편의 기능 </a:t>
            </a:r>
            <a:r>
              <a:rPr lang="en-US" altLang="ko-KR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: </a:t>
            </a: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필터</a:t>
            </a:r>
            <a:r>
              <a:rPr lang="en-US" altLang="ko-KR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,</a:t>
            </a: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정렬</a:t>
            </a:r>
            <a:r>
              <a:rPr lang="en-US" altLang="ko-KR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,</a:t>
            </a: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소계</a:t>
            </a:r>
            <a:r>
              <a:rPr lang="en-US" altLang="ko-KR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, </a:t>
            </a:r>
            <a:r>
              <a:rPr lang="ko-KR" altLang="en-US" sz="1050" dirty="0" err="1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셀고정</a:t>
            </a:r>
            <a:r>
              <a:rPr lang="ko-KR" altLang="en-US" sz="1050" dirty="0">
                <a:solidFill>
                  <a:schemeClr val="tx1">
                    <a:alpha val="99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등</a:t>
            </a:r>
            <a:endParaRPr lang="en-US" altLang="ko-KR" sz="1050" dirty="0">
              <a:solidFill>
                <a:schemeClr val="tx1">
                  <a:alpha val="99000"/>
                </a:schemeClr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488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계량관리 </a:t>
            </a:r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주요 개선사항</a:t>
            </a:r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272940" y="1132096"/>
            <a:ext cx="2951868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en-US" altLang="ko-KR" dirty="0"/>
              <a:t>OTP </a:t>
            </a:r>
            <a:r>
              <a:rPr lang="ko-KR" altLang="en-US" dirty="0"/>
              <a:t>계량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96730" y="1657810"/>
            <a:ext cx="2304256" cy="4626758"/>
            <a:chOff x="3800872" y="1372948"/>
            <a:chExt cx="2327762" cy="50131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872" y="1372948"/>
              <a:ext cx="2327762" cy="50131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565673" y="2155088"/>
              <a:ext cx="8579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/>
                <a:t>모바일</a:t>
              </a:r>
              <a:r>
                <a:rPr lang="ko-KR" altLang="en-US" sz="1000" b="1" dirty="0"/>
                <a:t> 계량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1389" y="1660734"/>
            <a:ext cx="2304256" cy="4621878"/>
            <a:chOff x="1281342" y="1376613"/>
            <a:chExt cx="2452255" cy="5009511"/>
          </a:xfrm>
        </p:grpSpPr>
        <p:sp>
          <p:nvSpPr>
            <p:cNvPr id="12" name="직사각형 11"/>
            <p:cNvSpPr/>
            <p:nvPr/>
          </p:nvSpPr>
          <p:spPr>
            <a:xfrm>
              <a:off x="1281342" y="1376613"/>
              <a:ext cx="2452255" cy="50095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7805" y="2629045"/>
              <a:ext cx="2343151" cy="65593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804" y="3852583"/>
              <a:ext cx="2343151" cy="134302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9760" y="3403848"/>
              <a:ext cx="2291196" cy="457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2515" y="5226782"/>
              <a:ext cx="2398440" cy="9385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531533" y="2907539"/>
              <a:ext cx="67197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/>
                <a:t>부산공장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145" y="1587357"/>
              <a:ext cx="1880377" cy="837033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32" y="1657810"/>
            <a:ext cx="2232248" cy="46248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520" y="2798457"/>
            <a:ext cx="1776530" cy="1465637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>
            <a:off x="6940227" y="3300367"/>
            <a:ext cx="420297" cy="362293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072659" y="3300367"/>
            <a:ext cx="420297" cy="362293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016219" y="1214494"/>
            <a:ext cx="26224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2pPr marL="0" lvl="1" algn="ctr" latinLnBrk="0">
              <a:buClr>
                <a:srgbClr val="3271AA"/>
              </a:buClr>
              <a:buSzPct val="140000"/>
              <a:tabLst>
                <a:tab pos="5424707" algn="l"/>
              </a:tabLst>
              <a:defRPr sz="800" baseline="0">
                <a:solidFill>
                  <a:schemeClr val="tx1"/>
                </a:solidFill>
                <a:latin typeface="나눔고딕 Bold" panose="020D0804000000000000" pitchFamily="50" charset="-127"/>
                <a:ea typeface="나눔고딕"/>
              </a:defRPr>
            </a:lvl2pPr>
          </a:lstStyle>
          <a:p>
            <a:pPr lvl="1" algn="l"/>
            <a:r>
              <a:rPr lang="en-US" altLang="ko-KR" sz="12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※</a:t>
            </a:r>
            <a:r>
              <a:rPr lang="ko-KR" altLang="en-US" sz="12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실제 화면은 설계 중 변경 가능</a:t>
            </a:r>
          </a:p>
        </p:txBody>
      </p:sp>
    </p:spTree>
    <p:extLst>
      <p:ext uri="{BB962C8B-B14F-4D97-AF65-F5344CB8AC3E}">
        <p14:creationId xmlns:p14="http://schemas.microsoft.com/office/powerpoint/2010/main" val="183497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계량관리 </a:t>
            </a:r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주요 개선사항</a:t>
            </a:r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272940" y="1132096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배차조회 </a:t>
            </a:r>
            <a:r>
              <a:rPr lang="en-US" altLang="ko-KR" dirty="0"/>
              <a:t>/ </a:t>
            </a:r>
            <a:r>
              <a:rPr lang="ko-KR" altLang="en-US" dirty="0" err="1"/>
              <a:t>계량표</a:t>
            </a:r>
            <a:endParaRPr lang="ko-KR" altLang="en-US" dirty="0"/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583092"/>
            <a:ext cx="2232248" cy="4689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60" y="1583092"/>
            <a:ext cx="2031375" cy="468909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086828" y="1583092"/>
            <a:ext cx="2538580" cy="4689090"/>
            <a:chOff x="6177136" y="1452570"/>
            <a:chExt cx="2736304" cy="498655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136" y="1452570"/>
              <a:ext cx="2736304" cy="4986553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177136" y="1452570"/>
              <a:ext cx="2736304" cy="498655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016219" y="1214494"/>
            <a:ext cx="2622430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2pPr marL="0" lvl="1" algn="ctr" latinLnBrk="0">
              <a:buClr>
                <a:srgbClr val="3271AA"/>
              </a:buClr>
              <a:buSzPct val="140000"/>
              <a:tabLst>
                <a:tab pos="5424707" algn="l"/>
              </a:tabLst>
              <a:defRPr sz="800" baseline="0">
                <a:solidFill>
                  <a:schemeClr val="tx1"/>
                </a:solidFill>
                <a:latin typeface="나눔고딕 Bold" panose="020D0804000000000000" pitchFamily="50" charset="-127"/>
                <a:ea typeface="나눔고딕"/>
              </a:defRPr>
            </a:lvl2pPr>
          </a:lstStyle>
          <a:p>
            <a:pPr lvl="1" algn="l"/>
            <a:r>
              <a:rPr lang="en-US" altLang="ko-KR" sz="12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※</a:t>
            </a:r>
            <a:r>
              <a:rPr lang="ko-KR" altLang="en-US" sz="1200" dirty="0">
                <a:solidFill>
                  <a:prstClr val="black"/>
                </a:solidFill>
                <a:latin typeface="+mn-lt"/>
                <a:ea typeface="맑은 고딕" panose="020B0503020000020004" pitchFamily="50" charset="-127"/>
              </a:rPr>
              <a:t> 실제 화면은 설계 중 변경 가능</a:t>
            </a:r>
          </a:p>
        </p:txBody>
      </p:sp>
    </p:spTree>
    <p:extLst>
      <p:ext uri="{BB962C8B-B14F-4D97-AF65-F5344CB8AC3E}">
        <p14:creationId xmlns:p14="http://schemas.microsoft.com/office/powerpoint/2010/main" val="150854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107917" y="2442366"/>
            <a:ext cx="56327" cy="2052000"/>
            <a:chOff x="1193981" y="2442366"/>
            <a:chExt cx="72000" cy="3228115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1214781" y="2442366"/>
              <a:ext cx="13173" cy="3167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 userDrawn="1"/>
          </p:nvSpPr>
          <p:spPr>
            <a:xfrm>
              <a:off x="1193981" y="5598481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>
            <a:off x="962167" y="2936648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4" name="텍스트 개체 틀 25"/>
          <p:cNvSpPr txBox="1">
            <a:spLocks/>
          </p:cNvSpPr>
          <p:nvPr/>
        </p:nvSpPr>
        <p:spPr>
          <a:xfrm>
            <a:off x="949795" y="2997926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62167" y="2441522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6" name="텍스트 개체 틀 25"/>
          <p:cNvSpPr txBox="1">
            <a:spLocks/>
          </p:cNvSpPr>
          <p:nvPr/>
        </p:nvSpPr>
        <p:spPr>
          <a:xfrm>
            <a:off x="949795" y="2502800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62167" y="3425425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8" name="텍스트 개체 틀 25"/>
          <p:cNvSpPr txBox="1">
            <a:spLocks/>
          </p:cNvSpPr>
          <p:nvPr/>
        </p:nvSpPr>
        <p:spPr>
          <a:xfrm>
            <a:off x="949795" y="3486703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62167" y="3900677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0" name="텍스트 개체 틀 25"/>
          <p:cNvSpPr txBox="1">
            <a:spLocks/>
          </p:cNvSpPr>
          <p:nvPr/>
        </p:nvSpPr>
        <p:spPr>
          <a:xfrm>
            <a:off x="949795" y="3961955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1" name="텍스트 개체 틀 25"/>
          <p:cNvSpPr txBox="1">
            <a:spLocks/>
          </p:cNvSpPr>
          <p:nvPr/>
        </p:nvSpPr>
        <p:spPr>
          <a:xfrm>
            <a:off x="949795" y="4446974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05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3417567"/>
            <a:ext cx="6645088" cy="357025"/>
          </a:xfrm>
          <a:prstGeom prst="rect">
            <a:avLst/>
          </a:prstGeom>
        </p:spPr>
      </p:pic>
      <p:sp>
        <p:nvSpPr>
          <p:cNvPr id="47" name="텍스트 개체 틀 26"/>
          <p:cNvSpPr txBox="1">
            <a:spLocks/>
          </p:cNvSpPr>
          <p:nvPr/>
        </p:nvSpPr>
        <p:spPr>
          <a:xfrm>
            <a:off x="1500997" y="2276475"/>
            <a:ext cx="4235019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프로젝트 개요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주요 개선사항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시스템 구축 방안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추진일정 및 조직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18" name="텍스트 개체 틀 26"/>
          <p:cNvSpPr txBox="1">
            <a:spLocks/>
          </p:cNvSpPr>
          <p:nvPr/>
        </p:nvSpPr>
        <p:spPr>
          <a:xfrm>
            <a:off x="6724779" y="2273014"/>
            <a:ext cx="899435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03 - 04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06 - 12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14 - 20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22 - 23</a:t>
            </a:r>
          </a:p>
        </p:txBody>
      </p:sp>
    </p:spTree>
    <p:extLst>
      <p:ext uri="{BB962C8B-B14F-4D97-AF65-F5344CB8AC3E}">
        <p14:creationId xmlns:p14="http://schemas.microsoft.com/office/powerpoint/2010/main" val="2410926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계량 시스템 구성도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구축 방안</a:t>
            </a:r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272940" y="1132096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시스템 구성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grpSp>
        <p:nvGrpSpPr>
          <p:cNvPr id="117" name="그룹 116"/>
          <p:cNvGrpSpPr/>
          <p:nvPr/>
        </p:nvGrpSpPr>
        <p:grpSpPr>
          <a:xfrm>
            <a:off x="927100" y="1713890"/>
            <a:ext cx="8084082" cy="4572610"/>
            <a:chOff x="927100" y="1713890"/>
            <a:chExt cx="8084082" cy="457261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308720" y="2080385"/>
              <a:ext cx="5320365" cy="4206115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9050" cap="flat" cmpd="sng" algn="ctr">
              <a:noFill/>
              <a:prstDash val="solid"/>
            </a:ln>
            <a:effectLst>
              <a:glow rad="63500">
                <a:sysClr val="windowText" lastClr="000000">
                  <a:lumMod val="65000"/>
                  <a:lumOff val="35000"/>
                  <a:alpha val="40000"/>
                </a:sysClr>
              </a:glow>
              <a:outerShdw blurRad="635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endParaRPr lang="ko-KR" altLang="en-US" sz="1600" b="1" dirty="0">
                <a:latin typeface="+mn-ea"/>
              </a:endParaRPr>
            </a:p>
          </p:txBody>
        </p:sp>
        <p:sp>
          <p:nvSpPr>
            <p:cNvPr id="13" name="Rectangle 47"/>
            <p:cNvSpPr>
              <a:spLocks noChangeArrowheads="1"/>
            </p:cNvSpPr>
            <p:nvPr/>
          </p:nvSpPr>
          <p:spPr bwMode="auto">
            <a:xfrm>
              <a:off x="2452041" y="5757061"/>
              <a:ext cx="4972728" cy="4129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4" name="Rectangle 47"/>
            <p:cNvSpPr>
              <a:spLocks noChangeArrowheads="1"/>
            </p:cNvSpPr>
            <p:nvPr/>
          </p:nvSpPr>
          <p:spPr bwMode="auto">
            <a:xfrm>
              <a:off x="978308" y="2075209"/>
              <a:ext cx="770994" cy="4211291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</a:ln>
            <a:effectLst>
              <a:glow rad="63500">
                <a:sysClr val="windowText" lastClr="000000">
                  <a:lumMod val="65000"/>
                  <a:lumOff val="35000"/>
                  <a:alpha val="40000"/>
                </a:sysClr>
              </a:glow>
              <a:outerShdw blurRad="63500" algn="ctr" rotWithShape="0">
                <a:schemeClr val="bg1">
                  <a:lumMod val="50000"/>
                  <a:alpha val="40000"/>
                </a:schemeClr>
              </a:outerShdw>
            </a:effectLst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endParaRPr lang="ko-KR" altLang="en-US" sz="1600" b="1" dirty="0">
                <a:latin typeface="+mn-ea"/>
              </a:endParaRPr>
            </a:p>
          </p:txBody>
        </p:sp>
        <p:sp>
          <p:nvSpPr>
            <p:cNvPr id="16" name="Rectangle 47"/>
            <p:cNvSpPr>
              <a:spLocks noChangeArrowheads="1"/>
            </p:cNvSpPr>
            <p:nvPr/>
          </p:nvSpPr>
          <p:spPr bwMode="auto">
            <a:xfrm>
              <a:off x="8133542" y="2080385"/>
              <a:ext cx="877639" cy="4206115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</a:ln>
            <a:effectLst>
              <a:glow rad="63500">
                <a:sysClr val="windowText" lastClr="000000">
                  <a:lumMod val="65000"/>
                  <a:lumOff val="35000"/>
                  <a:alpha val="40000"/>
                </a:sysClr>
              </a:glow>
              <a:outerShdw blurRad="63500" algn="ctr" rotWithShape="0">
                <a:schemeClr val="bg1">
                  <a:lumMod val="50000"/>
                  <a:alpha val="40000"/>
                </a:schemeClr>
              </a:outerShdw>
            </a:effectLst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endParaRPr lang="ko-KR" altLang="en-US" sz="1600" b="1" dirty="0">
                <a:latin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4823" y="3908784"/>
              <a:ext cx="280526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2pPr marL="0" lvl="1" algn="ctr" latinLnBrk="0">
                <a:buClr>
                  <a:srgbClr val="3271AA"/>
                </a:buClr>
                <a:buSzPct val="140000"/>
                <a:tabLst>
                  <a:tab pos="5424707" algn="l"/>
                </a:tabLst>
                <a:defRPr sz="1100" kern="0">
                  <a:latin typeface="Rix고딕 B" pitchFamily="18" charset="-127"/>
                  <a:ea typeface="Rix고딕 B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b="1" kern="1200" dirty="0">
                  <a:solidFill>
                    <a:prstClr val="black"/>
                  </a:solidFill>
                  <a:latin typeface="+mj-ea"/>
                  <a:ea typeface="+mj-ea"/>
                </a:rPr>
                <a:t>APP</a:t>
              </a:r>
              <a:endParaRPr lang="ko-KR" altLang="en-US" b="1" kern="120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25248" y="2644522"/>
              <a:ext cx="184346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2pPr marL="0" lvl="1" algn="ctr" latinLnBrk="0">
                <a:buClr>
                  <a:srgbClr val="3271AA"/>
                </a:buClr>
                <a:buSzPct val="140000"/>
                <a:tabLst>
                  <a:tab pos="5424707" algn="l"/>
                </a:tabLst>
                <a:defRPr sz="800" baseline="0">
                  <a:solidFill>
                    <a:schemeClr val="tx1"/>
                  </a:solidFill>
                  <a:latin typeface="나눔고딕 Bold" panose="020D0804000000000000" pitchFamily="50" charset="-127"/>
                  <a:ea typeface="나눔고딕"/>
                </a:defRPr>
              </a:lvl2pPr>
            </a:lstStyle>
            <a:p>
              <a:pPr lvl="1"/>
              <a:r>
                <a:rPr lang="en-US" altLang="ko-KR" sz="1100" b="1" dirty="0">
                  <a:solidFill>
                    <a:prstClr val="black"/>
                  </a:solidFill>
                  <a:latin typeface="+mj-ea"/>
                  <a:ea typeface="+mj-ea"/>
                </a:rPr>
                <a:t>CS</a:t>
              </a:r>
              <a:endParaRPr lang="ko-KR" altLang="en-US" sz="1100" b="1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29084" y="1714550"/>
              <a:ext cx="487251" cy="360659"/>
            </a:xfrm>
            <a:prstGeom prst="rect">
              <a:avLst/>
            </a:prstGeom>
            <a:solidFill>
              <a:schemeClr val="bg1"/>
            </a:solidFill>
            <a:effectLst>
              <a:outerShdw dist="38100" dir="5400000" algn="t" rotWithShape="0">
                <a:srgbClr val="6EB7E8"/>
              </a:outerShdw>
            </a:effectLst>
          </p:spPr>
          <p:txBody>
            <a:bodyPr wrap="square" lIns="0" tIns="0" rIns="0" bIns="4680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2pPr marL="0" lvl="1" algn="ctr">
                <a:defRPr sz="1000" baseline="0">
                  <a:solidFill>
                    <a:schemeClr val="tx1"/>
                  </a:solidFill>
                  <a:latin typeface="나눔고딕 Bold" panose="020D0804000000000000" pitchFamily="50" charset="-127"/>
                  <a:ea typeface="나눔고딕"/>
                </a:defRPr>
              </a:lvl2pPr>
            </a:lstStyle>
            <a:p>
              <a:pPr lvl="1"/>
              <a:r>
                <a:rPr lang="ko-KR" altLang="en-US" b="1" dirty="0">
                  <a:solidFill>
                    <a:prstClr val="black"/>
                  </a:solidFill>
                  <a:latin typeface="+mj-ea"/>
                  <a:ea typeface="+mj-ea"/>
                </a:rPr>
                <a:t>연계</a:t>
              </a:r>
              <a:br>
                <a:rPr lang="en-US" altLang="ko-KR" b="1" dirty="0">
                  <a:solidFill>
                    <a:prstClr val="black"/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solidFill>
                    <a:prstClr val="black"/>
                  </a:solidFill>
                  <a:latin typeface="+mj-ea"/>
                  <a:ea typeface="+mj-ea"/>
                </a:rPr>
                <a:t>채널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53889" y="3736309"/>
              <a:ext cx="227626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2pPr marL="0" lvl="1" algn="ctr" latinLnBrk="0">
                <a:buClr>
                  <a:srgbClr val="3271AA"/>
                </a:buClr>
                <a:buSzPct val="140000"/>
                <a:tabLst>
                  <a:tab pos="5424707" algn="l"/>
                </a:tabLst>
                <a:defRPr sz="800" baseline="0">
                  <a:solidFill>
                    <a:schemeClr val="tx1"/>
                  </a:solidFill>
                  <a:latin typeface="나눔고딕 Bold" panose="020D0804000000000000" pitchFamily="50" charset="-127"/>
                  <a:ea typeface="나눔고딕"/>
                </a:defRPr>
              </a:lvl2pPr>
            </a:lstStyle>
            <a:p>
              <a:pPr lvl="1"/>
              <a:r>
                <a:rPr lang="en-US" altLang="ko-KR" sz="1100" b="1" dirty="0">
                  <a:solidFill>
                    <a:prstClr val="black"/>
                  </a:solidFill>
                  <a:latin typeface="+mj-ea"/>
                  <a:ea typeface="+mj-ea"/>
                </a:rPr>
                <a:t>EAI</a:t>
              </a:r>
              <a:endParaRPr lang="ko-KR" altLang="en-US" sz="1100" b="1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2276305" y="1792385"/>
              <a:ext cx="5352779" cy="288000"/>
            </a:xfrm>
            <a:prstGeom prst="round2SameRect">
              <a:avLst>
                <a:gd name="adj1" fmla="val 37246"/>
                <a:gd name="adj2" fmla="val 0"/>
              </a:avLst>
            </a:prstGeom>
            <a:solidFill>
              <a:srgbClr val="003A7A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스마트 계량 시스템</a:t>
              </a:r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1081741" y="5096537"/>
              <a:ext cx="572456" cy="743604"/>
              <a:chOff x="1095923" y="5053828"/>
              <a:chExt cx="572456" cy="743604"/>
            </a:xfrm>
          </p:grpSpPr>
          <p:sp>
            <p:nvSpPr>
              <p:cNvPr id="84" name="직사각형 83"/>
              <p:cNvSpPr>
                <a:spLocks noChangeAspect="1"/>
              </p:cNvSpPr>
              <p:nvPr/>
            </p:nvSpPr>
            <p:spPr>
              <a:xfrm>
                <a:off x="1095923" y="5053828"/>
                <a:ext cx="572456" cy="74360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b" anchorCtr="0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101600" lvl="1" indent="-101600" algn="ctr" defTabSz="1043056" eaLnBrk="0" hangingPunct="0">
                  <a:lnSpc>
                    <a:spcPct val="90000"/>
                  </a:lnSpc>
                  <a:buSzPct val="140000"/>
                </a:pPr>
                <a:r>
                  <a:rPr lang="ko-KR" altLang="en-US" sz="10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담당자</a:t>
                </a:r>
                <a:endPara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85" name="Picture 51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199313" y="5208240"/>
                <a:ext cx="365676" cy="349289"/>
              </a:xfrm>
              <a:prstGeom prst="rect">
                <a:avLst/>
              </a:prstGeom>
              <a:noFill/>
            </p:spPr>
          </p:pic>
        </p:grpSp>
        <p:sp>
          <p:nvSpPr>
            <p:cNvPr id="27" name="위쪽/아래쪽 화살표 26"/>
            <p:cNvSpPr/>
            <p:nvPr/>
          </p:nvSpPr>
          <p:spPr>
            <a:xfrm rot="16200000">
              <a:off x="1935150" y="3909454"/>
              <a:ext cx="174870" cy="484270"/>
            </a:xfrm>
            <a:prstGeom prst="up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sz="16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8" name="위쪽/아래쪽 화살표 27"/>
            <p:cNvSpPr/>
            <p:nvPr/>
          </p:nvSpPr>
          <p:spPr>
            <a:xfrm rot="16200000">
              <a:off x="7785276" y="3752092"/>
              <a:ext cx="174870" cy="487253"/>
            </a:xfrm>
            <a:prstGeom prst="up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sz="16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9" name="위쪽/아래쪽 화살표 28"/>
            <p:cNvSpPr/>
            <p:nvPr/>
          </p:nvSpPr>
          <p:spPr>
            <a:xfrm rot="16200000">
              <a:off x="1940944" y="2639812"/>
              <a:ext cx="174870" cy="495854"/>
            </a:xfrm>
            <a:prstGeom prst="up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sz="16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0" name="직사각형 29"/>
            <p:cNvSpPr>
              <a:spLocks noChangeAspect="1"/>
            </p:cNvSpPr>
            <p:nvPr/>
          </p:nvSpPr>
          <p:spPr>
            <a:xfrm>
              <a:off x="8220265" y="2209358"/>
              <a:ext cx="707607" cy="4437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101600" indent="-101600" algn="ctr" defTabSz="1043056" eaLnBrk="0" hangingPunct="0">
                <a:lnSpc>
                  <a:spcPct val="90000"/>
                </a:lnSpc>
                <a:buSzPct val="140000"/>
              </a:pPr>
              <a:r>
                <a:rPr lang="en-US" altLang="ko-KR" sz="1100" b="1" dirty="0">
                  <a:solidFill>
                    <a:schemeClr val="tx1"/>
                  </a:solidFill>
                  <a:latin typeface="+mj-ea"/>
                  <a:ea typeface="+mj-ea"/>
                </a:rPr>
                <a:t>ERP MM</a:t>
              </a:r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직사각형 30"/>
            <p:cNvSpPr>
              <a:spLocks noChangeAspect="1"/>
            </p:cNvSpPr>
            <p:nvPr/>
          </p:nvSpPr>
          <p:spPr>
            <a:xfrm>
              <a:off x="8220265" y="2753300"/>
              <a:ext cx="707607" cy="4437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101600" indent="-101600" algn="ctr" defTabSz="1043056" eaLnBrk="0" hangingPunct="0">
                <a:lnSpc>
                  <a:spcPct val="90000"/>
                </a:lnSpc>
                <a:buSzPct val="140000"/>
              </a:pPr>
              <a:r>
                <a:rPr lang="en-US" altLang="ko-KR" sz="1100" b="1" dirty="0">
                  <a:solidFill>
                    <a:schemeClr val="tx1"/>
                  </a:solidFill>
                  <a:latin typeface="+mj-ea"/>
                  <a:ea typeface="+mj-ea"/>
                </a:rPr>
                <a:t>APS</a:t>
              </a:r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Rectangle 47"/>
            <p:cNvSpPr>
              <a:spLocks noChangeArrowheads="1"/>
            </p:cNvSpPr>
            <p:nvPr/>
          </p:nvSpPr>
          <p:spPr bwMode="auto">
            <a:xfrm>
              <a:off x="2392660" y="2415478"/>
              <a:ext cx="2852910" cy="3241904"/>
            </a:xfrm>
            <a:prstGeom prst="rect">
              <a:avLst/>
            </a:prstGeom>
            <a:solidFill>
              <a:schemeClr val="bg1">
                <a:lumMod val="85000"/>
                <a:alpha val="87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>
              <a:off x="2395591" y="2163477"/>
              <a:ext cx="2849979" cy="2520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r>
                <a:rPr lang="ko-KR" altLang="en-US" sz="1100" b="1" dirty="0" err="1">
                  <a:solidFill>
                    <a:schemeClr val="bg1"/>
                  </a:solidFill>
                  <a:latin typeface="+mj-ea"/>
                  <a:ea typeface="+mj-ea"/>
                </a:rPr>
                <a:t>계량대</a:t>
              </a:r>
              <a:endParaRPr lang="en-US" altLang="ko-KR" sz="11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Rectangle 47"/>
            <p:cNvSpPr>
              <a:spLocks noChangeArrowheads="1"/>
            </p:cNvSpPr>
            <p:nvPr/>
          </p:nvSpPr>
          <p:spPr bwMode="auto">
            <a:xfrm>
              <a:off x="5552238" y="2423707"/>
              <a:ext cx="1872531" cy="11293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>
              <a:off x="5556919" y="2165664"/>
              <a:ext cx="1867850" cy="2520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+mj-ea"/>
                  <a:ea typeface="+mj-ea"/>
                </a:rPr>
                <a:t>계량 </a:t>
              </a:r>
              <a:r>
                <a:rPr lang="en-US" altLang="ko-KR" sz="1100" b="1" dirty="0">
                  <a:solidFill>
                    <a:schemeClr val="bg1"/>
                  </a:solidFill>
                  <a:latin typeface="+mj-ea"/>
                  <a:ea typeface="+mj-ea"/>
                </a:rPr>
                <a:t>WEB (Back)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27597" y="2687410"/>
              <a:ext cx="1730466" cy="79093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5627598" y="2508396"/>
              <a:ext cx="1730465" cy="179014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r>
                <a:rPr lang="ko-KR" altLang="en-US" sz="800" b="1" dirty="0">
                  <a:latin typeface="+mn-ea"/>
                </a:rPr>
                <a:t>계량 실적처리</a:t>
              </a:r>
              <a:endParaRPr lang="en-US" altLang="ko-KR" sz="800" b="1" dirty="0">
                <a:latin typeface="+mn-ea"/>
              </a:endParaRPr>
            </a:p>
          </p:txBody>
        </p:sp>
        <p:sp>
          <p:nvSpPr>
            <p:cNvPr id="41" name="Rectangle 329"/>
            <p:cNvSpPr>
              <a:spLocks noChangeArrowheads="1"/>
            </p:cNvSpPr>
            <p:nvPr/>
          </p:nvSpPr>
          <p:spPr bwMode="auto">
            <a:xfrm>
              <a:off x="5680210" y="2764683"/>
              <a:ext cx="774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중량안정화</a:t>
              </a:r>
            </a:p>
          </p:txBody>
        </p:sp>
        <p:sp>
          <p:nvSpPr>
            <p:cNvPr id="42" name="Rectangle 329"/>
            <p:cNvSpPr>
              <a:spLocks noChangeArrowheads="1"/>
            </p:cNvSpPr>
            <p:nvPr/>
          </p:nvSpPr>
          <p:spPr bwMode="auto">
            <a:xfrm>
              <a:off x="6523834" y="2764683"/>
              <a:ext cx="77400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배차조회</a:t>
              </a:r>
            </a:p>
          </p:txBody>
        </p:sp>
        <p:sp>
          <p:nvSpPr>
            <p:cNvPr id="43" name="Rectangle 329"/>
            <p:cNvSpPr>
              <a:spLocks noChangeArrowheads="1"/>
            </p:cNvSpPr>
            <p:nvPr/>
          </p:nvSpPr>
          <p:spPr bwMode="auto">
            <a:xfrm>
              <a:off x="5680210" y="3120303"/>
              <a:ext cx="1617624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계량 실적처리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897417" y="2684475"/>
              <a:ext cx="1260036" cy="1878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490919" y="2684475"/>
              <a:ext cx="1255258" cy="118280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>
              <a:off x="3897414" y="2507175"/>
              <a:ext cx="1260038" cy="179014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r>
                <a:rPr lang="ko-KR" altLang="en-US" sz="800" b="1" dirty="0">
                  <a:latin typeface="+mj-ea"/>
                  <a:ea typeface="+mj-ea"/>
                </a:rPr>
                <a:t>터치스크린</a:t>
              </a:r>
              <a:endParaRPr lang="en-US" altLang="ko-KR" sz="800" b="1" dirty="0">
                <a:latin typeface="+mj-ea"/>
                <a:ea typeface="+mj-ea"/>
              </a:endParaRP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>
              <a:off x="2490917" y="2505461"/>
              <a:ext cx="1255260" cy="179014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r>
                <a:rPr lang="en-US" altLang="ko-KR" sz="800" b="1" dirty="0">
                  <a:latin typeface="+mj-ea"/>
                  <a:ea typeface="+mj-ea"/>
                </a:rPr>
                <a:t>LPR / </a:t>
              </a:r>
              <a:r>
                <a:rPr lang="ko-KR" altLang="en-US" sz="800" b="1" dirty="0">
                  <a:latin typeface="+mj-ea"/>
                  <a:ea typeface="+mj-ea"/>
                </a:rPr>
                <a:t>차단기</a:t>
              </a:r>
              <a:endParaRPr lang="en-US" altLang="ko-KR" sz="800" b="1" dirty="0">
                <a:latin typeface="+mj-ea"/>
                <a:ea typeface="+mj-ea"/>
              </a:endParaRPr>
            </a:p>
          </p:txBody>
        </p:sp>
        <p:sp>
          <p:nvSpPr>
            <p:cNvPr id="51" name="Rectangle 329"/>
            <p:cNvSpPr>
              <a:spLocks noChangeArrowheads="1"/>
            </p:cNvSpPr>
            <p:nvPr/>
          </p:nvSpPr>
          <p:spPr bwMode="auto">
            <a:xfrm>
              <a:off x="2538552" y="2764683"/>
              <a:ext cx="115746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차량번호인식</a:t>
              </a:r>
            </a:p>
          </p:txBody>
        </p:sp>
        <p:sp>
          <p:nvSpPr>
            <p:cNvPr id="52" name="Rectangle 329"/>
            <p:cNvSpPr>
              <a:spLocks noChangeArrowheads="1"/>
            </p:cNvSpPr>
            <p:nvPr/>
          </p:nvSpPr>
          <p:spPr bwMode="auto">
            <a:xfrm>
              <a:off x="2548112" y="3126657"/>
              <a:ext cx="1148996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차량 진입</a:t>
              </a:r>
              <a:r>
                <a:rPr lang="en-US" altLang="ko-KR" sz="900" b="1" dirty="0">
                  <a:solidFill>
                    <a:prstClr val="black"/>
                  </a:solidFill>
                  <a:latin typeface="+mn-ea"/>
                </a:rPr>
                <a:t>/</a:t>
              </a: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진출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492845" y="4246692"/>
              <a:ext cx="1258072" cy="43813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양쪽 모서리가 둥근 사각형 57"/>
            <p:cNvSpPr/>
            <p:nvPr/>
          </p:nvSpPr>
          <p:spPr>
            <a:xfrm>
              <a:off x="2492845" y="4070806"/>
              <a:ext cx="1258072" cy="179014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r>
                <a:rPr lang="ko-KR" altLang="en-US" sz="800" b="1" dirty="0">
                  <a:latin typeface="+mj-ea"/>
                  <a:ea typeface="+mj-ea"/>
                </a:rPr>
                <a:t>인디게이터</a:t>
              </a:r>
              <a:endParaRPr lang="en-US" altLang="ko-KR" sz="800" b="1" dirty="0">
                <a:latin typeface="+mj-ea"/>
                <a:ea typeface="+mj-ea"/>
              </a:endParaRPr>
            </a:p>
          </p:txBody>
        </p:sp>
        <p:sp>
          <p:nvSpPr>
            <p:cNvPr id="82" name="양쪽 모서리가 둥근 사각형 81"/>
            <p:cNvSpPr/>
            <p:nvPr/>
          </p:nvSpPr>
          <p:spPr>
            <a:xfrm rot="16200000">
              <a:off x="2691679" y="5458040"/>
              <a:ext cx="412903" cy="101094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endParaRPr lang="en-US" altLang="ko-KR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2542813" y="5748066"/>
              <a:ext cx="79733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+mj-ea"/>
                  <a:ea typeface="+mj-ea"/>
                </a:rPr>
                <a:t>계량 </a:t>
              </a:r>
              <a:r>
                <a:rPr lang="en-US" altLang="ko-KR" sz="1100" b="1" dirty="0">
                  <a:solidFill>
                    <a:schemeClr val="bg1"/>
                  </a:solidFill>
                  <a:latin typeface="+mj-ea"/>
                  <a:ea typeface="+mj-ea"/>
                </a:rPr>
                <a:t>WEB (Front)</a:t>
              </a:r>
            </a:p>
          </p:txBody>
        </p:sp>
        <p:sp>
          <p:nvSpPr>
            <p:cNvPr id="60" name="Rectangle 329"/>
            <p:cNvSpPr>
              <a:spLocks noChangeArrowheads="1"/>
            </p:cNvSpPr>
            <p:nvPr/>
          </p:nvSpPr>
          <p:spPr bwMode="auto">
            <a:xfrm>
              <a:off x="3496989" y="5839753"/>
              <a:ext cx="900000" cy="2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배차등록</a:t>
              </a:r>
            </a:p>
          </p:txBody>
        </p:sp>
        <p:sp>
          <p:nvSpPr>
            <p:cNvPr id="61" name="Rectangle 329"/>
            <p:cNvSpPr>
              <a:spLocks noChangeArrowheads="1"/>
            </p:cNvSpPr>
            <p:nvPr/>
          </p:nvSpPr>
          <p:spPr bwMode="auto">
            <a:xfrm>
              <a:off x="6419271" y="5841713"/>
              <a:ext cx="900000" cy="2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기준정보</a:t>
              </a:r>
            </a:p>
          </p:txBody>
        </p:sp>
        <p:sp>
          <p:nvSpPr>
            <p:cNvPr id="62" name="Rectangle 329"/>
            <p:cNvSpPr>
              <a:spLocks noChangeArrowheads="1"/>
            </p:cNvSpPr>
            <p:nvPr/>
          </p:nvSpPr>
          <p:spPr bwMode="auto">
            <a:xfrm>
              <a:off x="4471399" y="5841713"/>
              <a:ext cx="900000" cy="2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계량실적 관리</a:t>
              </a:r>
            </a:p>
          </p:txBody>
        </p:sp>
        <p:sp>
          <p:nvSpPr>
            <p:cNvPr id="63" name="Rectangle 329"/>
            <p:cNvSpPr>
              <a:spLocks noChangeArrowheads="1"/>
            </p:cNvSpPr>
            <p:nvPr/>
          </p:nvSpPr>
          <p:spPr bwMode="auto">
            <a:xfrm>
              <a:off x="5444861" y="5841635"/>
              <a:ext cx="900000" cy="2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 err="1">
                  <a:solidFill>
                    <a:prstClr val="black"/>
                  </a:solidFill>
                  <a:latin typeface="+mn-ea"/>
                </a:rPr>
                <a:t>계량표</a:t>
              </a: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 출력</a:t>
              </a:r>
            </a:p>
          </p:txBody>
        </p:sp>
        <p:sp>
          <p:nvSpPr>
            <p:cNvPr id="67" name="Rectangle 47"/>
            <p:cNvSpPr>
              <a:spLocks noChangeArrowheads="1"/>
            </p:cNvSpPr>
            <p:nvPr/>
          </p:nvSpPr>
          <p:spPr bwMode="auto">
            <a:xfrm>
              <a:off x="5556919" y="4076025"/>
              <a:ext cx="1416251" cy="15813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>
              <a:off x="5556920" y="3826351"/>
              <a:ext cx="1416250" cy="2520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r>
                <a:rPr lang="ko-KR" altLang="en-US" sz="1100" b="1" dirty="0">
                  <a:solidFill>
                    <a:schemeClr val="bg1"/>
                  </a:solidFill>
                  <a:latin typeface="+mj-ea"/>
                  <a:ea typeface="+mj-ea"/>
                </a:rPr>
                <a:t>모바일</a:t>
              </a:r>
              <a:endParaRPr lang="en-US" altLang="ko-KR" sz="11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627599" y="4321580"/>
              <a:ext cx="1276692" cy="12710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>
              <a:off x="5627597" y="4152100"/>
              <a:ext cx="1276693" cy="179014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r>
                <a:rPr lang="ko-KR" altLang="en-US" sz="800" b="1" dirty="0">
                  <a:latin typeface="+mn-ea"/>
                </a:rPr>
                <a:t>계량관리 </a:t>
              </a:r>
              <a:r>
                <a:rPr lang="en-US" altLang="ko-KR" sz="800" b="1" dirty="0">
                  <a:latin typeface="+mn-ea"/>
                </a:rPr>
                <a:t>APP</a:t>
              </a:r>
            </a:p>
          </p:txBody>
        </p:sp>
        <p:sp>
          <p:nvSpPr>
            <p:cNvPr id="71" name="Rectangle 329"/>
            <p:cNvSpPr>
              <a:spLocks noChangeArrowheads="1"/>
            </p:cNvSpPr>
            <p:nvPr/>
          </p:nvSpPr>
          <p:spPr bwMode="auto">
            <a:xfrm>
              <a:off x="5696527" y="4383750"/>
              <a:ext cx="1152000" cy="2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모바일 계량</a:t>
              </a:r>
            </a:p>
          </p:txBody>
        </p:sp>
        <p:sp>
          <p:nvSpPr>
            <p:cNvPr id="74" name="직사각형 73"/>
            <p:cNvSpPr>
              <a:spLocks noChangeAspect="1"/>
            </p:cNvSpPr>
            <p:nvPr/>
          </p:nvSpPr>
          <p:spPr>
            <a:xfrm>
              <a:off x="8220265" y="3306696"/>
              <a:ext cx="707607" cy="4437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101600" indent="-101600" algn="ctr" defTabSz="1043056" eaLnBrk="0" hangingPunct="0">
                <a:lnSpc>
                  <a:spcPct val="90000"/>
                </a:lnSpc>
                <a:buSzPct val="140000"/>
              </a:pPr>
              <a:r>
                <a:rPr lang="en-US" altLang="ko-KR" sz="1100" b="1" dirty="0">
                  <a:solidFill>
                    <a:schemeClr val="tx1"/>
                  </a:solidFill>
                  <a:latin typeface="+mj-ea"/>
                  <a:ea typeface="+mj-ea"/>
                </a:rPr>
                <a:t>MES</a:t>
              </a:r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9" name="Rectangle 329"/>
            <p:cNvSpPr>
              <a:spLocks noChangeArrowheads="1"/>
            </p:cNvSpPr>
            <p:nvPr/>
          </p:nvSpPr>
          <p:spPr bwMode="auto">
            <a:xfrm>
              <a:off x="5696527" y="4686734"/>
              <a:ext cx="1152000" cy="2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계량표 조회</a:t>
              </a:r>
            </a:p>
          </p:txBody>
        </p:sp>
        <p:sp>
          <p:nvSpPr>
            <p:cNvPr id="80" name="Rectangle 329"/>
            <p:cNvSpPr>
              <a:spLocks noChangeArrowheads="1"/>
            </p:cNvSpPr>
            <p:nvPr/>
          </p:nvSpPr>
          <p:spPr bwMode="auto">
            <a:xfrm>
              <a:off x="5696527" y="4988067"/>
              <a:ext cx="1152000" cy="2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배차실적조회</a:t>
              </a:r>
            </a:p>
          </p:txBody>
        </p:sp>
        <p:sp>
          <p:nvSpPr>
            <p:cNvPr id="81" name="Rectangle 329"/>
            <p:cNvSpPr>
              <a:spLocks noChangeArrowheads="1"/>
            </p:cNvSpPr>
            <p:nvPr/>
          </p:nvSpPr>
          <p:spPr bwMode="auto">
            <a:xfrm>
              <a:off x="5696568" y="5292703"/>
              <a:ext cx="1152000" cy="2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공장 안내도</a:t>
              </a:r>
            </a:p>
          </p:txBody>
        </p:sp>
        <p:sp>
          <p:nvSpPr>
            <p:cNvPr id="9" name="위쪽/아래쪽 화살표 8"/>
            <p:cNvSpPr/>
            <p:nvPr/>
          </p:nvSpPr>
          <p:spPr>
            <a:xfrm rot="16200000">
              <a:off x="5317579" y="2805447"/>
              <a:ext cx="162653" cy="306667"/>
            </a:xfrm>
            <a:prstGeom prst="up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sz="16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870712" y="5224944"/>
              <a:ext cx="315791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2pPr marL="0" lvl="1" algn="ctr" latinLnBrk="0">
                <a:buClr>
                  <a:srgbClr val="3271AA"/>
                </a:buClr>
                <a:buSzPct val="140000"/>
                <a:tabLst>
                  <a:tab pos="5424707" algn="l"/>
                </a:tabLst>
                <a:defRPr sz="1100" kern="0">
                  <a:latin typeface="Rix고딕 B" pitchFamily="18" charset="-127"/>
                  <a:ea typeface="Rix고딕 B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b="1" kern="1200" dirty="0">
                  <a:solidFill>
                    <a:prstClr val="black"/>
                  </a:solidFill>
                  <a:latin typeface="+mj-ea"/>
                  <a:ea typeface="+mj-ea"/>
                </a:rPr>
                <a:t>WEB</a:t>
              </a:r>
              <a:endParaRPr lang="ko-KR" altLang="en-US" b="1" kern="120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87" name="위쪽/아래쪽 화살표 86"/>
            <p:cNvSpPr/>
            <p:nvPr/>
          </p:nvSpPr>
          <p:spPr>
            <a:xfrm rot="16200000">
              <a:off x="1940942" y="5220412"/>
              <a:ext cx="174870" cy="495855"/>
            </a:xfrm>
            <a:prstGeom prst="up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sz="16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8" name="직사각형 87"/>
            <p:cNvSpPr>
              <a:spLocks noChangeAspect="1"/>
            </p:cNvSpPr>
            <p:nvPr/>
          </p:nvSpPr>
          <p:spPr>
            <a:xfrm>
              <a:off x="8220265" y="3864308"/>
              <a:ext cx="707607" cy="4437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101600" indent="-101600" algn="ctr" defTabSz="1043056" eaLnBrk="0" hangingPunct="0">
                <a:lnSpc>
                  <a:spcPct val="90000"/>
                </a:lnSpc>
                <a:buSzPct val="140000"/>
              </a:pPr>
              <a:r>
                <a:rPr lang="en-US" altLang="ko-KR" sz="1100" b="1" dirty="0">
                  <a:solidFill>
                    <a:schemeClr val="tx1"/>
                  </a:solidFill>
                  <a:latin typeface="+mj-ea"/>
                  <a:ea typeface="+mj-ea"/>
                </a:rPr>
                <a:t>E-BIZ</a:t>
              </a:r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9" name="직사각형 88"/>
            <p:cNvSpPr>
              <a:spLocks noChangeAspect="1"/>
            </p:cNvSpPr>
            <p:nvPr/>
          </p:nvSpPr>
          <p:spPr>
            <a:xfrm>
              <a:off x="8220265" y="4422954"/>
              <a:ext cx="707607" cy="4437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schemeClr val="bg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101600" indent="-101600" algn="ctr" defTabSz="1043056" eaLnBrk="0" hangingPunct="0">
                <a:lnSpc>
                  <a:spcPct val="90000"/>
                </a:lnSpc>
                <a:buSzPct val="140000"/>
              </a:pPr>
              <a:r>
                <a:rPr lang="ko-KR" altLang="en-US" sz="1100" b="1" dirty="0">
                  <a:solidFill>
                    <a:schemeClr val="tx1"/>
                  </a:solidFill>
                  <a:latin typeface="+mj-ea"/>
                  <a:ea typeface="+mj-ea"/>
                </a:rPr>
                <a:t>올바로</a:t>
              </a:r>
            </a:p>
          </p:txBody>
        </p:sp>
        <p:sp>
          <p:nvSpPr>
            <p:cNvPr id="90" name="Rectangle 329"/>
            <p:cNvSpPr>
              <a:spLocks noChangeArrowheads="1"/>
            </p:cNvSpPr>
            <p:nvPr/>
          </p:nvSpPr>
          <p:spPr bwMode="auto">
            <a:xfrm>
              <a:off x="2545811" y="3486721"/>
              <a:ext cx="1153687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자동계량</a:t>
              </a:r>
            </a:p>
          </p:txBody>
        </p:sp>
        <p:sp>
          <p:nvSpPr>
            <p:cNvPr id="94" name="위쪽/아래쪽 화살표 93"/>
            <p:cNvSpPr/>
            <p:nvPr/>
          </p:nvSpPr>
          <p:spPr>
            <a:xfrm>
              <a:off x="7117118" y="3559050"/>
              <a:ext cx="174290" cy="2189015"/>
            </a:xfrm>
            <a:prstGeom prst="up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sz="16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5" name="위쪽/아래쪽 화살표 94"/>
            <p:cNvSpPr/>
            <p:nvPr/>
          </p:nvSpPr>
          <p:spPr>
            <a:xfrm>
              <a:off x="6191200" y="3553006"/>
              <a:ext cx="162653" cy="273345"/>
            </a:xfrm>
            <a:prstGeom prst="up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sz="16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6" name="Rectangle 329"/>
            <p:cNvSpPr>
              <a:spLocks noChangeArrowheads="1"/>
            </p:cNvSpPr>
            <p:nvPr/>
          </p:nvSpPr>
          <p:spPr bwMode="auto">
            <a:xfrm>
              <a:off x="2547839" y="4316621"/>
              <a:ext cx="1148173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실시간 중량전송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486176" y="5062982"/>
              <a:ext cx="1260001" cy="43813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0" name="양쪽 모서리가 둥근 사각형 99"/>
            <p:cNvSpPr/>
            <p:nvPr/>
          </p:nvSpPr>
          <p:spPr>
            <a:xfrm>
              <a:off x="2486176" y="4887096"/>
              <a:ext cx="1260001" cy="179014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r>
                <a:rPr lang="ko-KR" altLang="en-US" sz="800" b="1" dirty="0">
                  <a:latin typeface="+mj-ea"/>
                  <a:ea typeface="+mj-ea"/>
                </a:rPr>
                <a:t>전광판 </a:t>
              </a:r>
              <a:r>
                <a:rPr lang="en-US" altLang="ko-KR" sz="800" b="1" dirty="0">
                  <a:latin typeface="+mj-ea"/>
                  <a:ea typeface="+mj-ea"/>
                </a:rPr>
                <a:t>/ </a:t>
              </a:r>
              <a:r>
                <a:rPr lang="ko-KR" altLang="en-US" sz="800" b="1" dirty="0">
                  <a:latin typeface="+mj-ea"/>
                  <a:ea typeface="+mj-ea"/>
                </a:rPr>
                <a:t>스피커</a:t>
              </a:r>
              <a:endParaRPr lang="en-US" altLang="ko-KR" sz="800" b="1" dirty="0">
                <a:latin typeface="+mj-ea"/>
                <a:ea typeface="+mj-ea"/>
              </a:endParaRPr>
            </a:p>
          </p:txBody>
        </p:sp>
        <p:sp>
          <p:nvSpPr>
            <p:cNvPr id="101" name="Rectangle 329"/>
            <p:cNvSpPr>
              <a:spLocks noChangeArrowheads="1"/>
            </p:cNvSpPr>
            <p:nvPr/>
          </p:nvSpPr>
          <p:spPr bwMode="auto">
            <a:xfrm>
              <a:off x="2543099" y="5132911"/>
              <a:ext cx="1148173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계량 사항 전달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897415" y="5062982"/>
              <a:ext cx="1260037" cy="43813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3" name="양쪽 모서리가 둥근 사각형 102"/>
            <p:cNvSpPr/>
            <p:nvPr/>
          </p:nvSpPr>
          <p:spPr>
            <a:xfrm>
              <a:off x="3897416" y="4887096"/>
              <a:ext cx="1260037" cy="179014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extLst/>
          </p:spPr>
          <p:txBody>
            <a:bodyPr wrap="none" lIns="36000" tIns="36000" rIns="36000" bIns="36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 fontAlgn="base" latinLnBrk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</a:pPr>
              <a:r>
                <a:rPr lang="ko-KR" altLang="en-US" sz="800" b="1" dirty="0">
                  <a:latin typeface="+mj-ea"/>
                  <a:ea typeface="+mj-ea"/>
                </a:rPr>
                <a:t>보안 </a:t>
              </a:r>
              <a:r>
                <a:rPr lang="en-US" altLang="ko-KR" sz="800" b="1" dirty="0">
                  <a:latin typeface="+mj-ea"/>
                  <a:ea typeface="+mj-ea"/>
                </a:rPr>
                <a:t>OTP</a:t>
              </a:r>
            </a:p>
          </p:txBody>
        </p:sp>
        <p:sp>
          <p:nvSpPr>
            <p:cNvPr id="104" name="Rectangle 329"/>
            <p:cNvSpPr>
              <a:spLocks noChangeArrowheads="1"/>
            </p:cNvSpPr>
            <p:nvPr/>
          </p:nvSpPr>
          <p:spPr bwMode="auto">
            <a:xfrm>
              <a:off x="3945450" y="5132911"/>
              <a:ext cx="1148173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 err="1">
                  <a:solidFill>
                    <a:prstClr val="black"/>
                  </a:solidFill>
                  <a:latin typeface="+mn-ea"/>
                </a:rPr>
                <a:t>오계량</a:t>
              </a: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 방지</a:t>
              </a:r>
            </a:p>
          </p:txBody>
        </p:sp>
        <p:sp>
          <p:nvSpPr>
            <p:cNvPr id="105" name="Rectangle 329"/>
            <p:cNvSpPr>
              <a:spLocks noChangeArrowheads="1"/>
            </p:cNvSpPr>
            <p:nvPr/>
          </p:nvSpPr>
          <p:spPr bwMode="auto">
            <a:xfrm>
              <a:off x="3945450" y="2764683"/>
              <a:ext cx="1157460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배차확인</a:t>
              </a:r>
            </a:p>
          </p:txBody>
        </p:sp>
        <p:sp>
          <p:nvSpPr>
            <p:cNvPr id="106" name="Rectangle 329"/>
            <p:cNvSpPr>
              <a:spLocks noChangeArrowheads="1"/>
            </p:cNvSpPr>
            <p:nvPr/>
          </p:nvSpPr>
          <p:spPr bwMode="auto">
            <a:xfrm>
              <a:off x="3957400" y="3121016"/>
              <a:ext cx="1148996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수동계량</a:t>
              </a:r>
            </a:p>
          </p:txBody>
        </p:sp>
        <p:sp>
          <p:nvSpPr>
            <p:cNvPr id="107" name="Rectangle 329"/>
            <p:cNvSpPr>
              <a:spLocks noChangeArrowheads="1"/>
            </p:cNvSpPr>
            <p:nvPr/>
          </p:nvSpPr>
          <p:spPr bwMode="auto">
            <a:xfrm>
              <a:off x="3952709" y="3486721"/>
              <a:ext cx="1153687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 err="1">
                  <a:solidFill>
                    <a:prstClr val="black"/>
                  </a:solidFill>
                  <a:latin typeface="+mn-ea"/>
                </a:rPr>
                <a:t>다시계량</a:t>
              </a:r>
              <a:endParaRPr lang="ko-KR" altLang="en-US" sz="9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8" name="Rectangle 329"/>
            <p:cNvSpPr>
              <a:spLocks noChangeArrowheads="1"/>
            </p:cNvSpPr>
            <p:nvPr/>
          </p:nvSpPr>
          <p:spPr bwMode="auto">
            <a:xfrm>
              <a:off x="3952709" y="3848225"/>
              <a:ext cx="1153687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 err="1">
                  <a:solidFill>
                    <a:prstClr val="black"/>
                  </a:solidFill>
                  <a:latin typeface="+mn-ea"/>
                </a:rPr>
                <a:t>세인율</a:t>
              </a: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 처리</a:t>
              </a:r>
            </a:p>
          </p:txBody>
        </p:sp>
        <p:sp>
          <p:nvSpPr>
            <p:cNvPr id="109" name="Rectangle 329"/>
            <p:cNvSpPr>
              <a:spLocks noChangeArrowheads="1"/>
            </p:cNvSpPr>
            <p:nvPr/>
          </p:nvSpPr>
          <p:spPr bwMode="auto">
            <a:xfrm>
              <a:off x="3955735" y="4203026"/>
              <a:ext cx="1153687" cy="28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anchor="ctr" anchorCtr="0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76476" algn="ctr" defTabSz="1017122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25457" algn="l"/>
                  <a:tab pos="5507888" algn="l"/>
                </a:tabLst>
              </a:pPr>
              <a:r>
                <a:rPr lang="ko-KR" altLang="en-US" sz="900" b="1" dirty="0">
                  <a:solidFill>
                    <a:prstClr val="black"/>
                  </a:solidFill>
                  <a:latin typeface="+mn-ea"/>
                </a:rPr>
                <a:t>과적재 처리</a:t>
              </a:r>
            </a:p>
          </p:txBody>
        </p:sp>
        <p:sp>
          <p:nvSpPr>
            <p:cNvPr id="110" name="위쪽/아래쪽 화살표 109"/>
            <p:cNvSpPr/>
            <p:nvPr/>
          </p:nvSpPr>
          <p:spPr>
            <a:xfrm rot="16200000">
              <a:off x="5324060" y="4652436"/>
              <a:ext cx="162653" cy="306667"/>
            </a:xfrm>
            <a:prstGeom prst="up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sz="16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11" name="양쪽 모서리가 둥근 사각형 110"/>
            <p:cNvSpPr/>
            <p:nvPr/>
          </p:nvSpPr>
          <p:spPr>
            <a:xfrm>
              <a:off x="8116335" y="1792385"/>
              <a:ext cx="894847" cy="288000"/>
            </a:xfrm>
            <a:prstGeom prst="round2SameRect">
              <a:avLst>
                <a:gd name="adj1" fmla="val 37246"/>
                <a:gd name="adj2" fmla="val 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연계 시스템</a:t>
              </a:r>
            </a:p>
          </p:txBody>
        </p:sp>
        <p:sp>
          <p:nvSpPr>
            <p:cNvPr id="112" name="양쪽 모서리가 둥근 사각형 111"/>
            <p:cNvSpPr/>
            <p:nvPr/>
          </p:nvSpPr>
          <p:spPr>
            <a:xfrm>
              <a:off x="927100" y="1790752"/>
              <a:ext cx="853350" cy="288000"/>
            </a:xfrm>
            <a:prstGeom prst="round2SameRect">
              <a:avLst>
                <a:gd name="adj1" fmla="val 37246"/>
                <a:gd name="adj2" fmla="val 0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9000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lvl="1" algn="ctr"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사용자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780451" y="1713890"/>
              <a:ext cx="487251" cy="360659"/>
            </a:xfrm>
            <a:prstGeom prst="rect">
              <a:avLst/>
            </a:prstGeom>
            <a:solidFill>
              <a:schemeClr val="bg1"/>
            </a:solidFill>
            <a:effectLst>
              <a:outerShdw dist="38100" dir="5400000" algn="t" rotWithShape="0">
                <a:srgbClr val="6EB7E8"/>
              </a:outerShdw>
            </a:effectLst>
          </p:spPr>
          <p:txBody>
            <a:bodyPr wrap="square" lIns="0" tIns="0" rIns="0" bIns="4680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2pPr marL="0" lvl="1" algn="ctr">
                <a:defRPr sz="1000" baseline="0">
                  <a:solidFill>
                    <a:schemeClr val="tx1"/>
                  </a:solidFill>
                  <a:latin typeface="나눔고딕 Bold" panose="020D0804000000000000" pitchFamily="50" charset="-127"/>
                  <a:ea typeface="나눔고딕"/>
                </a:defRPr>
              </a:lvl2pPr>
            </a:lstStyle>
            <a:p>
              <a:pPr lvl="1"/>
              <a:r>
                <a:rPr lang="ko-KR" altLang="en-US" b="1" dirty="0">
                  <a:solidFill>
                    <a:prstClr val="black"/>
                  </a:solidFill>
                  <a:latin typeface="+mj-ea"/>
                  <a:ea typeface="+mj-ea"/>
                </a:rPr>
                <a:t>서비스</a:t>
              </a:r>
              <a:br>
                <a:rPr lang="en-US" altLang="ko-KR" b="1" dirty="0">
                  <a:solidFill>
                    <a:prstClr val="black"/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solidFill>
                    <a:prstClr val="black"/>
                  </a:solidFill>
                  <a:latin typeface="+mj-ea"/>
                  <a:ea typeface="+mj-ea"/>
                </a:rPr>
                <a:t>채널</a:t>
              </a: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1070133" y="2484098"/>
              <a:ext cx="572456" cy="743604"/>
              <a:chOff x="1077577" y="2385034"/>
              <a:chExt cx="572456" cy="743604"/>
            </a:xfrm>
          </p:grpSpPr>
          <p:sp>
            <p:nvSpPr>
              <p:cNvPr id="18" name="직사각형 17"/>
              <p:cNvSpPr>
                <a:spLocks noChangeAspect="1"/>
              </p:cNvSpPr>
              <p:nvPr/>
            </p:nvSpPr>
            <p:spPr>
              <a:xfrm>
                <a:off x="1077577" y="2385034"/>
                <a:ext cx="572456" cy="74360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b" anchorCtr="0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101600" lvl="1" indent="-101600" algn="ctr" defTabSz="1043056" eaLnBrk="0" hangingPunct="0">
                  <a:lnSpc>
                    <a:spcPct val="90000"/>
                  </a:lnSpc>
                  <a:buSzPct val="140000"/>
                </a:pPr>
                <a:r>
                  <a:rPr lang="ko-KR" altLang="en-US" sz="10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차량기사</a:t>
                </a:r>
                <a:endPara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14" name="그림 1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761" y="2433055"/>
                <a:ext cx="346695" cy="454683"/>
              </a:xfrm>
              <a:prstGeom prst="rect">
                <a:avLst/>
              </a:prstGeom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1066956" y="3788511"/>
              <a:ext cx="572456" cy="743604"/>
              <a:chOff x="1081741" y="3662960"/>
              <a:chExt cx="572456" cy="743604"/>
            </a:xfrm>
          </p:grpSpPr>
          <p:sp>
            <p:nvSpPr>
              <p:cNvPr id="72" name="직사각형 71"/>
              <p:cNvSpPr>
                <a:spLocks noChangeAspect="1"/>
              </p:cNvSpPr>
              <p:nvPr/>
            </p:nvSpPr>
            <p:spPr>
              <a:xfrm>
                <a:off x="1081741" y="3662960"/>
                <a:ext cx="572456" cy="74360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innerShdw blurRad="114300">
                  <a:schemeClr val="bg1">
                    <a:lumMod val="7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b" anchorCtr="0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101600" lvl="1" indent="-101600" algn="ctr" defTabSz="1043056" eaLnBrk="0" hangingPunct="0">
                  <a:lnSpc>
                    <a:spcPct val="90000"/>
                  </a:lnSpc>
                  <a:buSzPct val="140000"/>
                </a:pPr>
                <a:r>
                  <a:rPr lang="ko-KR" altLang="en-US" sz="10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관리자</a:t>
                </a:r>
                <a:endParaRPr lang="en-US" altLang="ko-KR" sz="10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15" name="Picture 28" descr="남자 아이콘 - 149,414종의 무료 아이콘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8668" y="3730825"/>
                <a:ext cx="491409" cy="443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3472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LPR </a:t>
            </a:r>
            <a:r>
              <a:rPr lang="ko-KR" altLang="en-US" dirty="0"/>
              <a:t>차량번호 인식 </a:t>
            </a:r>
            <a:r>
              <a:rPr lang="en-US" altLang="ko-KR" dirty="0">
                <a:sym typeface="Wingdings" panose="05000000000000000000" pitchFamily="2" charset="2"/>
              </a:rPr>
              <a:t> AI </a:t>
            </a:r>
            <a:r>
              <a:rPr lang="ko-KR" altLang="en-US" dirty="0">
                <a:sym typeface="Wingdings" panose="05000000000000000000" pitchFamily="2" charset="2"/>
              </a:rPr>
              <a:t>차량번호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계량완료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spc="-20" dirty="0">
                <a:latin typeface="+mn-ea"/>
              </a:rPr>
              <a:t>ㄴ </a:t>
            </a:r>
            <a:r>
              <a:rPr lang="ko-KR" altLang="en-US" dirty="0">
                <a:sym typeface="Wingdings" panose="05000000000000000000" pitchFamily="2" charset="2"/>
              </a:rPr>
              <a:t>차량번호 오인식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모바일</a:t>
            </a:r>
            <a:r>
              <a:rPr lang="ko-KR" altLang="en-US" dirty="0">
                <a:sym typeface="Wingdings" panose="05000000000000000000" pitchFamily="2" charset="2"/>
              </a:rPr>
              <a:t> 보안 </a:t>
            </a:r>
            <a:r>
              <a:rPr lang="en-US" altLang="ko-KR" dirty="0">
                <a:sym typeface="Wingdings" panose="05000000000000000000" pitchFamily="2" charset="2"/>
              </a:rPr>
              <a:t>OTP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모바일</a:t>
            </a:r>
            <a:r>
              <a:rPr lang="ko-KR" altLang="en-US" dirty="0">
                <a:sym typeface="Wingdings" panose="05000000000000000000" pitchFamily="2" charset="2"/>
              </a:rPr>
              <a:t> 계량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계량완료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구축 방안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sp>
        <p:nvSpPr>
          <p:cNvPr id="8" name="정육면체 7"/>
          <p:cNvSpPr/>
          <p:nvPr/>
        </p:nvSpPr>
        <p:spPr bwMode="auto">
          <a:xfrm>
            <a:off x="3440832" y="4037868"/>
            <a:ext cx="4176464" cy="643681"/>
          </a:xfrm>
          <a:prstGeom prst="cube">
            <a:avLst>
              <a:gd name="adj" fmla="val 91206"/>
            </a:avLst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36000" tIns="36000" rIns="36000" bIns="36000" anchor="ctr"/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endParaRPr kumimoji="0" lang="ko-KR" altLang="en-US">
              <a:latin typeface="굴림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58426" y="3593451"/>
            <a:ext cx="373820" cy="302024"/>
            <a:chOff x="4291148" y="4077072"/>
            <a:chExt cx="373820" cy="302024"/>
          </a:xfrm>
        </p:grpSpPr>
        <p:sp>
          <p:nvSpPr>
            <p:cNvPr id="10" name="정육면체 9"/>
            <p:cNvSpPr/>
            <p:nvPr/>
          </p:nvSpPr>
          <p:spPr>
            <a:xfrm>
              <a:off x="4424058" y="4271096"/>
              <a:ext cx="108000" cy="108000"/>
            </a:xfrm>
            <a:prstGeom prst="cube">
              <a:avLst/>
            </a:prstGeom>
            <a:solidFill>
              <a:srgbClr val="FF0000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91148" y="4077072"/>
              <a:ext cx="373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j-ea"/>
                  <a:ea typeface="+mj-ea"/>
                </a:rPr>
                <a:t>입차</a:t>
              </a:r>
            </a:p>
          </p:txBody>
        </p:sp>
      </p:grpSp>
      <p:sp>
        <p:nvSpPr>
          <p:cNvPr id="12" name="Rectangle 31"/>
          <p:cNvSpPr>
            <a:spLocks noChangeArrowheads="1"/>
          </p:cNvSpPr>
          <p:nvPr/>
        </p:nvSpPr>
        <p:spPr bwMode="auto">
          <a:xfrm>
            <a:off x="632766" y="1297638"/>
            <a:ext cx="8704288" cy="3528392"/>
          </a:xfrm>
          <a:prstGeom prst="rect">
            <a:avLst/>
          </a:prstGeom>
          <a:noFill/>
          <a:ln w="28575" algn="ctr">
            <a:solidFill>
              <a:schemeClr val="tx2">
                <a:lumMod val="90000"/>
                <a:lumOff val="10000"/>
              </a:schemeClr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rgbClr val="666699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endParaRPr lang="ko-KR" altLang="en-US" sz="100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182139" y="3911022"/>
            <a:ext cx="1011221" cy="774918"/>
            <a:chOff x="7315712" y="4180085"/>
            <a:chExt cx="1011221" cy="774918"/>
          </a:xfrm>
        </p:grpSpPr>
        <p:sp>
          <p:nvSpPr>
            <p:cNvPr id="14" name="정육면체 13"/>
            <p:cNvSpPr/>
            <p:nvPr/>
          </p:nvSpPr>
          <p:spPr>
            <a:xfrm>
              <a:off x="8139714" y="4180085"/>
              <a:ext cx="166177" cy="430048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평행 사변형 14"/>
            <p:cNvSpPr/>
            <p:nvPr/>
          </p:nvSpPr>
          <p:spPr>
            <a:xfrm rot="21256976">
              <a:off x="7315712" y="4225723"/>
              <a:ext cx="1011221" cy="729280"/>
            </a:xfrm>
            <a:prstGeom prst="parallelogram">
              <a:avLst>
                <a:gd name="adj" fmla="val 12243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평행 사변형 15"/>
            <p:cNvSpPr/>
            <p:nvPr/>
          </p:nvSpPr>
          <p:spPr>
            <a:xfrm rot="21256976">
              <a:off x="7947271" y="4303996"/>
              <a:ext cx="223405" cy="91776"/>
            </a:xfrm>
            <a:prstGeom prst="parallelogram">
              <a:avLst>
                <a:gd name="adj" fmla="val 122435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평행 사변형 16"/>
            <p:cNvSpPr/>
            <p:nvPr/>
          </p:nvSpPr>
          <p:spPr>
            <a:xfrm rot="21256976">
              <a:off x="7693320" y="4558080"/>
              <a:ext cx="223405" cy="91776"/>
            </a:xfrm>
            <a:prstGeom prst="parallelogram">
              <a:avLst>
                <a:gd name="adj" fmla="val 122435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평행 사변형 17"/>
            <p:cNvSpPr/>
            <p:nvPr/>
          </p:nvSpPr>
          <p:spPr>
            <a:xfrm rot="21256976">
              <a:off x="7462221" y="4791741"/>
              <a:ext cx="223405" cy="91776"/>
            </a:xfrm>
            <a:prstGeom prst="parallelogram">
              <a:avLst>
                <a:gd name="adj" fmla="val 122435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2943497" y="1397193"/>
            <a:ext cx="6148252" cy="1495529"/>
          </a:xfrm>
          <a:prstGeom prst="rect">
            <a:avLst/>
          </a:prstGeom>
          <a:noFill/>
          <a:ln w="19050" algn="ctr">
            <a:solidFill>
              <a:srgbClr val="00B05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rgbClr val="666699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/>
            <a:endParaRPr lang="ko-KR" altLang="en-US" sz="1000">
              <a:solidFill>
                <a:prstClr val="black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2766" y="4910315"/>
            <a:ext cx="8704288" cy="15565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0" tIns="0" rIns="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2603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00" spc="-20" dirty="0">
                <a:latin typeface="+mn-ea"/>
              </a:rPr>
              <a:t>LPR </a:t>
            </a:r>
            <a:r>
              <a:rPr lang="ko-KR" altLang="en-US" sz="1300" spc="-20" dirty="0">
                <a:latin typeface="+mn-ea"/>
              </a:rPr>
              <a:t>차량번호 인식 자동 계량</a:t>
            </a:r>
            <a:endParaRPr lang="en-US" altLang="ko-KR" sz="1300" spc="-20" dirty="0">
              <a:latin typeface="+mn-ea"/>
            </a:endParaRP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ko-KR" altLang="en-US" sz="1300" spc="-20" dirty="0">
                <a:latin typeface="+mn-ea"/>
              </a:rPr>
              <a:t>ㄴ </a:t>
            </a:r>
            <a:r>
              <a:rPr lang="en-US" altLang="ko-KR" sz="1200" spc="-20" dirty="0">
                <a:latin typeface="+mn-ea"/>
              </a:rPr>
              <a:t>LPR </a:t>
            </a:r>
            <a:r>
              <a:rPr lang="ko-KR" altLang="en-US" sz="1200" spc="-20" dirty="0">
                <a:latin typeface="+mn-ea"/>
              </a:rPr>
              <a:t>차량번호 인식 → </a:t>
            </a:r>
            <a:r>
              <a:rPr lang="en-US" altLang="ko-KR" sz="1200" spc="-20" dirty="0">
                <a:latin typeface="+mn-ea"/>
              </a:rPr>
              <a:t>AI </a:t>
            </a:r>
            <a:r>
              <a:rPr lang="ko-KR" altLang="en-US" sz="1200" spc="-20" dirty="0">
                <a:latin typeface="+mn-ea"/>
              </a:rPr>
              <a:t>시스템 차량번호 확인 하여 자동 계량 실적 처리 함</a:t>
            </a:r>
            <a:endParaRPr lang="en-US" altLang="ko-KR" sz="1200" spc="-20" dirty="0">
              <a:latin typeface="+mn-ea"/>
            </a:endParaRP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ko-KR" altLang="en-US" sz="1200" spc="-20" dirty="0">
                <a:latin typeface="+mn-ea"/>
              </a:rPr>
              <a:t>ㄴ 계량실적 모바일 </a:t>
            </a:r>
            <a:r>
              <a:rPr lang="en-US" altLang="ko-KR" sz="1200" spc="-20" dirty="0">
                <a:latin typeface="+mn-ea"/>
              </a:rPr>
              <a:t>Push </a:t>
            </a:r>
            <a:r>
              <a:rPr lang="ko-KR" altLang="en-US" sz="1200" spc="-20" dirty="0">
                <a:latin typeface="+mn-ea"/>
              </a:rPr>
              <a:t>알림 </a:t>
            </a:r>
            <a:r>
              <a:rPr lang="en-US" altLang="ko-KR" sz="1200" spc="-20" dirty="0">
                <a:latin typeface="+mn-ea"/>
              </a:rPr>
              <a:t>(</a:t>
            </a:r>
            <a:r>
              <a:rPr lang="ko-KR" altLang="en-US" sz="1200" spc="-20" dirty="0">
                <a:latin typeface="+mn-ea"/>
              </a:rPr>
              <a:t>계량표</a:t>
            </a:r>
            <a:r>
              <a:rPr lang="en-US" altLang="ko-KR" sz="1200" spc="-20" dirty="0">
                <a:latin typeface="+mn-ea"/>
              </a:rPr>
              <a:t>/</a:t>
            </a:r>
            <a:r>
              <a:rPr lang="ko-KR" altLang="en-US" sz="1200" spc="-20" dirty="0">
                <a:latin typeface="+mn-ea"/>
              </a:rPr>
              <a:t>계량실적 모바일 확인 가능</a:t>
            </a:r>
            <a:r>
              <a:rPr lang="en-US" altLang="ko-KR" sz="1200" spc="-20" dirty="0">
                <a:latin typeface="+mn-ea"/>
              </a:rPr>
              <a:t>)</a:t>
            </a:r>
          </a:p>
          <a:p>
            <a:pPr marL="260350" indent="-1714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300" spc="-20" dirty="0">
                <a:latin typeface="+mn-ea"/>
              </a:rPr>
              <a:t>차량번호 오인식인 경우 </a:t>
            </a:r>
            <a:r>
              <a:rPr lang="ko-KR" altLang="en-US" sz="1300" spc="-20" dirty="0" err="1">
                <a:latin typeface="+mn-ea"/>
              </a:rPr>
              <a:t>모바일</a:t>
            </a:r>
            <a:r>
              <a:rPr lang="en-US" altLang="ko-KR" sz="1300" spc="-20" dirty="0">
                <a:latin typeface="+mn-ea"/>
              </a:rPr>
              <a:t> (OTP) </a:t>
            </a:r>
            <a:r>
              <a:rPr lang="ko-KR" altLang="en-US" sz="1300" spc="-20" dirty="0">
                <a:latin typeface="+mn-ea"/>
              </a:rPr>
              <a:t>계량 진행</a:t>
            </a:r>
            <a:endParaRPr lang="en-US" altLang="ko-KR" sz="1300" spc="-20" dirty="0">
              <a:latin typeface="+mn-ea"/>
            </a:endParaRP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ko-KR" altLang="en-US" sz="1300" spc="-20" dirty="0">
                <a:latin typeface="+mn-ea"/>
              </a:rPr>
              <a:t>ㄴ </a:t>
            </a:r>
            <a:r>
              <a:rPr lang="ko-KR" altLang="en-US" sz="1200" spc="-20" dirty="0">
                <a:latin typeface="+mn-ea"/>
              </a:rPr>
              <a:t>차량번호 오 인식된 경우 전광판의 </a:t>
            </a:r>
            <a:r>
              <a:rPr lang="ko-KR" altLang="en-US" sz="1200" spc="-20" dirty="0" err="1">
                <a:latin typeface="+mn-ea"/>
              </a:rPr>
              <a:t>모바일</a:t>
            </a:r>
            <a:r>
              <a:rPr lang="ko-KR" altLang="en-US" sz="1200" spc="-20" dirty="0">
                <a:latin typeface="+mn-ea"/>
              </a:rPr>
              <a:t> </a:t>
            </a:r>
            <a:r>
              <a:rPr lang="en-US" altLang="ko-KR" sz="1200" spc="-20" dirty="0">
                <a:latin typeface="+mn-ea"/>
              </a:rPr>
              <a:t>OPT </a:t>
            </a:r>
            <a:r>
              <a:rPr lang="ko-KR" altLang="en-US" sz="1200" spc="-20" dirty="0">
                <a:latin typeface="+mn-ea"/>
              </a:rPr>
              <a:t>번호 입력으로 실적 처리 함</a:t>
            </a:r>
            <a:endParaRPr lang="en-US" altLang="ko-KR" sz="1300" spc="-2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4967" y="3944478"/>
            <a:ext cx="262121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+mn-ea"/>
              </a:rPr>
              <a:t>* </a:t>
            </a:r>
            <a:r>
              <a:rPr lang="ko-KR" altLang="en-US" sz="900" dirty="0">
                <a:latin typeface="+mn-ea"/>
              </a:rPr>
              <a:t>라이다 센서 </a:t>
            </a:r>
            <a:r>
              <a:rPr lang="en-US" altLang="ko-KR" sz="900" dirty="0">
                <a:latin typeface="+mn-ea"/>
              </a:rPr>
              <a:t>(</a:t>
            </a:r>
            <a:r>
              <a:rPr lang="en-US" altLang="ko-KR" sz="900" dirty="0"/>
              <a:t>LiDAR)</a:t>
            </a:r>
          </a:p>
          <a:p>
            <a:r>
              <a:rPr lang="ko-KR" altLang="en-US" sz="900" spc="-20" dirty="0">
                <a:latin typeface="+mn-ea"/>
              </a:rPr>
              <a:t>   </a:t>
            </a:r>
            <a:r>
              <a:rPr lang="ko-KR" altLang="en-US" sz="900" spc="-20" dirty="0" err="1">
                <a:latin typeface="+mn-ea"/>
              </a:rPr>
              <a:t>ㄴ</a:t>
            </a:r>
            <a:r>
              <a:rPr lang="ko-KR" altLang="en-US" sz="900" spc="-20" dirty="0">
                <a:latin typeface="+mn-ea"/>
              </a:rPr>
              <a:t> 센서 인식 시 </a:t>
            </a:r>
            <a:r>
              <a:rPr lang="en-US" altLang="ko-KR" sz="900" spc="-20" dirty="0">
                <a:latin typeface="+mn-ea"/>
              </a:rPr>
              <a:t>LPR </a:t>
            </a:r>
            <a:r>
              <a:rPr lang="ko-KR" altLang="en-US" sz="900" spc="-20" dirty="0">
                <a:latin typeface="+mn-ea"/>
              </a:rPr>
              <a:t>차량번호판 촬영</a:t>
            </a:r>
            <a:endParaRPr lang="en-US" altLang="ko-KR" sz="900" spc="-20" dirty="0">
              <a:latin typeface="+mn-ea"/>
            </a:endParaRPr>
          </a:p>
          <a:p>
            <a:endParaRPr lang="en-US" altLang="ko-KR" sz="900" dirty="0">
              <a:latin typeface="+mn-ea"/>
            </a:endParaRPr>
          </a:p>
          <a:p>
            <a:r>
              <a:rPr lang="en-US" altLang="ko-KR" sz="900" dirty="0">
                <a:latin typeface="+mn-ea"/>
              </a:rPr>
              <a:t>* </a:t>
            </a:r>
            <a:r>
              <a:rPr lang="ko-KR" altLang="en-US" sz="900" dirty="0">
                <a:latin typeface="+mn-ea"/>
              </a:rPr>
              <a:t>입차 </a:t>
            </a:r>
            <a:r>
              <a:rPr lang="en-US" altLang="ko-KR" sz="900" dirty="0">
                <a:latin typeface="+mn-ea"/>
              </a:rPr>
              <a:t>/ </a:t>
            </a:r>
            <a:r>
              <a:rPr lang="ko-KR" altLang="en-US" sz="900" dirty="0">
                <a:latin typeface="+mn-ea"/>
              </a:rPr>
              <a:t>정지 </a:t>
            </a:r>
            <a:endParaRPr lang="en-US" altLang="ko-KR" sz="900" dirty="0"/>
          </a:p>
          <a:p>
            <a:r>
              <a:rPr lang="en-US" altLang="ko-KR" sz="900" dirty="0">
                <a:latin typeface="+mn-ea"/>
              </a:rPr>
              <a:t>   </a:t>
            </a:r>
            <a:r>
              <a:rPr lang="ko-KR" altLang="en-US" sz="900" spc="-20" dirty="0">
                <a:latin typeface="+mn-ea"/>
              </a:rPr>
              <a:t>ㄴ 차량 계량대 진입 및 차량 정 위치  확인</a:t>
            </a:r>
            <a:r>
              <a:rPr lang="en-US" altLang="ko-KR" sz="900" dirty="0">
                <a:latin typeface="+mn-ea"/>
              </a:rPr>
              <a:t>  </a:t>
            </a:r>
            <a:endParaRPr lang="ko-KR" altLang="en-US" sz="900" dirty="0"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362422" y="1730266"/>
            <a:ext cx="869149" cy="568260"/>
            <a:chOff x="5172209" y="1781634"/>
            <a:chExt cx="869149" cy="568260"/>
          </a:xfrm>
        </p:grpSpPr>
        <p:sp>
          <p:nvSpPr>
            <p:cNvPr id="23" name="TextBox 22"/>
            <p:cNvSpPr txBox="1"/>
            <p:nvPr/>
          </p:nvSpPr>
          <p:spPr>
            <a:xfrm>
              <a:off x="5376250" y="1949784"/>
              <a:ext cx="4587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4"/>
                  </a:solidFill>
                  <a:sym typeface="Wingdings" panose="05000000000000000000" pitchFamily="2" charset="2"/>
                </a:rPr>
                <a:t></a:t>
              </a:r>
              <a:endParaRPr lang="ko-KR" altLang="en-US" sz="20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72209" y="1781634"/>
              <a:ext cx="8691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accent4"/>
                  </a:solidFill>
                  <a:latin typeface="+mj-ea"/>
                  <a:ea typeface="+mj-ea"/>
                </a:rPr>
                <a:t>차량번호 오인식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350058" y="3565533"/>
            <a:ext cx="715414" cy="388717"/>
            <a:chOff x="3350058" y="3609182"/>
            <a:chExt cx="715414" cy="38871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BD3059A-7020-C55D-178F-EEC6C5666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110" y="3609182"/>
              <a:ext cx="143362" cy="37300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50058" y="3743983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>
                  <a:latin typeface="+mj-ea"/>
                  <a:ea typeface="+mj-ea"/>
                </a:rPr>
                <a:t>레이더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680146" y="3144469"/>
            <a:ext cx="434734" cy="767115"/>
            <a:chOff x="4748656" y="3204586"/>
            <a:chExt cx="434734" cy="767115"/>
          </a:xfrm>
        </p:grpSpPr>
        <p:sp>
          <p:nvSpPr>
            <p:cNvPr id="30" name="TextBox 29"/>
            <p:cNvSpPr txBox="1"/>
            <p:nvPr/>
          </p:nvSpPr>
          <p:spPr>
            <a:xfrm>
              <a:off x="4748656" y="3204586"/>
              <a:ext cx="43473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+mj-ea"/>
                  <a:ea typeface="+mj-ea"/>
                </a:rPr>
                <a:t>LPR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100C19E-9497-65BD-55DC-0FBA40880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083" y="3433686"/>
              <a:ext cx="213900" cy="538015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7428975" y="1902751"/>
            <a:ext cx="45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</a:t>
            </a:r>
            <a:endParaRPr lang="ko-KR" altLang="en-US" sz="2000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4599" y="1902751"/>
            <a:ext cx="458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</a:t>
            </a:r>
            <a:endParaRPr lang="ko-KR" altLang="en-US" sz="2000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8477" y="1732540"/>
            <a:ext cx="1015022" cy="818359"/>
            <a:chOff x="4669498" y="1756908"/>
            <a:chExt cx="1015022" cy="818359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8941" y="1756908"/>
              <a:ext cx="540495" cy="41034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4669498" y="2175157"/>
              <a:ext cx="10150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+mj-ea"/>
                  <a:ea typeface="+mj-ea"/>
                </a:rPr>
                <a:t>AI </a:t>
              </a:r>
              <a:r>
                <a:rPr lang="ko-KR" altLang="en-US" sz="1000" dirty="0">
                  <a:latin typeface="+mj-ea"/>
                  <a:ea typeface="+mj-ea"/>
                </a:rPr>
                <a:t>시스템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algn="ctr"/>
              <a:r>
                <a:rPr lang="en-US" altLang="ko-KR" sz="1000" dirty="0">
                  <a:latin typeface="+mj-ea"/>
                  <a:ea typeface="+mj-ea"/>
                </a:rPr>
                <a:t>(</a:t>
              </a:r>
              <a:r>
                <a:rPr lang="ko-KR" altLang="en-US" sz="1000" dirty="0">
                  <a:latin typeface="+mj-ea"/>
                  <a:ea typeface="+mj-ea"/>
                </a:rPr>
                <a:t>차량번호 확인</a:t>
              </a:r>
              <a:r>
                <a:rPr lang="en-US" altLang="ko-KR" sz="1000" dirty="0">
                  <a:latin typeface="+mj-ea"/>
                  <a:ea typeface="+mj-ea"/>
                </a:rPr>
                <a:t>)</a:t>
              </a:r>
              <a:endParaRPr lang="ko-KR" altLang="en-US" sz="1000" dirty="0">
                <a:latin typeface="+mj-ea"/>
                <a:ea typeface="+mj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146078" y="1570939"/>
            <a:ext cx="925253" cy="1175230"/>
            <a:chOff x="3008784" y="1614069"/>
            <a:chExt cx="925253" cy="1175230"/>
          </a:xfrm>
        </p:grpSpPr>
        <p:sp>
          <p:nvSpPr>
            <p:cNvPr id="38" name="TextBox 37"/>
            <p:cNvSpPr txBox="1"/>
            <p:nvPr/>
          </p:nvSpPr>
          <p:spPr>
            <a:xfrm>
              <a:off x="3008784" y="2389189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j-ea"/>
                  <a:ea typeface="+mj-ea"/>
                </a:rPr>
                <a:t>차량번호 인식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algn="ctr"/>
              <a:r>
                <a:rPr lang="en-US" altLang="ko-KR" sz="1000" dirty="0">
                  <a:latin typeface="+mj-ea"/>
                  <a:ea typeface="+mj-ea"/>
                </a:rPr>
                <a:t>(LRP)</a:t>
              </a:r>
              <a:endParaRPr lang="ko-KR" altLang="en-US" sz="1000" dirty="0">
                <a:latin typeface="+mj-ea"/>
                <a:ea typeface="+mj-ea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4FD9E11-3B3F-008A-9878-EFD912AE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419" y="1614069"/>
              <a:ext cx="414042" cy="784364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077867" y="1492196"/>
            <a:ext cx="745992" cy="1270316"/>
            <a:chOff x="7879416" y="1535326"/>
            <a:chExt cx="745992" cy="1270316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9416" y="1535326"/>
              <a:ext cx="745992" cy="1270316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2430" y="1744144"/>
              <a:ext cx="625100" cy="246599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2809" y="2065277"/>
              <a:ext cx="496767" cy="473710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6230946" y="1807700"/>
            <a:ext cx="1080745" cy="882101"/>
            <a:chOff x="6104503" y="1850830"/>
            <a:chExt cx="1080745" cy="882101"/>
          </a:xfrm>
        </p:grpSpPr>
        <p:sp>
          <p:nvSpPr>
            <p:cNvPr id="45" name="TextBox 44"/>
            <p:cNvSpPr txBox="1"/>
            <p:nvPr/>
          </p:nvSpPr>
          <p:spPr>
            <a:xfrm>
              <a:off x="6125341" y="2502099"/>
              <a:ext cx="10599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+mj-ea"/>
                  <a:ea typeface="+mj-ea"/>
                </a:rPr>
                <a:t>[</a:t>
              </a:r>
              <a:r>
                <a:rPr lang="ko-KR" altLang="en-US" sz="900" dirty="0">
                  <a:latin typeface="+mj-ea"/>
                  <a:ea typeface="+mj-ea"/>
                </a:rPr>
                <a:t>계량대 위치 확인</a:t>
              </a:r>
              <a:r>
                <a:rPr lang="en-US" altLang="ko-KR" sz="900" dirty="0">
                  <a:latin typeface="+mj-ea"/>
                  <a:ea typeface="+mj-ea"/>
                </a:rPr>
                <a:t>]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6104503" y="1850830"/>
              <a:ext cx="1080745" cy="670364"/>
              <a:chOff x="6333351" y="1850830"/>
              <a:chExt cx="1080745" cy="670364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6333351" y="1850830"/>
                <a:ext cx="1080745" cy="670364"/>
                <a:chOff x="1019956" y="2388375"/>
                <a:chExt cx="1080745" cy="670364"/>
              </a:xfrm>
            </p:grpSpPr>
            <p:grpSp>
              <p:nvGrpSpPr>
                <p:cNvPr id="49" name="그룹 48"/>
                <p:cNvGrpSpPr/>
                <p:nvPr/>
              </p:nvGrpSpPr>
              <p:grpSpPr>
                <a:xfrm>
                  <a:off x="1076725" y="2388375"/>
                  <a:ext cx="974497" cy="437203"/>
                  <a:chOff x="1076725" y="2388375"/>
                  <a:chExt cx="974497" cy="437203"/>
                </a:xfrm>
              </p:grpSpPr>
              <p:sp>
                <p:nvSpPr>
                  <p:cNvPr id="51" name="직사각형 50"/>
                  <p:cNvSpPr/>
                  <p:nvPr/>
                </p:nvSpPr>
                <p:spPr>
                  <a:xfrm>
                    <a:off x="1076725" y="2388375"/>
                    <a:ext cx="974497" cy="43720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직사각형 51"/>
                  <p:cNvSpPr/>
                  <p:nvPr/>
                </p:nvSpPr>
                <p:spPr>
                  <a:xfrm>
                    <a:off x="1119987" y="2436973"/>
                    <a:ext cx="880685" cy="340926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1019956" y="2827907"/>
                  <a:ext cx="1080745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900" dirty="0">
                      <a:latin typeface="+mj-ea"/>
                      <a:ea typeface="+mj-ea"/>
                    </a:rPr>
                    <a:t>보안 </a:t>
                  </a:r>
                  <a:r>
                    <a:rPr lang="en-US" altLang="ko-KR" sz="900" dirty="0">
                      <a:latin typeface="+mj-ea"/>
                      <a:ea typeface="+mj-ea"/>
                    </a:rPr>
                    <a:t>OT</a:t>
                  </a:r>
                  <a:r>
                    <a:rPr lang="en-US" altLang="ko-KR" sz="900" dirty="0">
                      <a:latin typeface="+mj-ea"/>
                    </a:rPr>
                    <a:t>P</a:t>
                  </a:r>
                  <a:r>
                    <a:rPr lang="en-US" altLang="ko-KR" sz="900" dirty="0">
                      <a:latin typeface="+mj-ea"/>
                      <a:ea typeface="+mj-ea"/>
                    </a:rPr>
                    <a:t> (</a:t>
                  </a:r>
                  <a:r>
                    <a:rPr lang="ko-KR" altLang="en-US" sz="900" dirty="0">
                      <a:latin typeface="+mj-ea"/>
                      <a:ea typeface="+mj-ea"/>
                    </a:rPr>
                    <a:t>전광판</a:t>
                  </a:r>
                  <a:r>
                    <a:rPr lang="en-US" altLang="ko-KR" sz="900" dirty="0">
                      <a:latin typeface="+mj-ea"/>
                      <a:ea typeface="+mj-ea"/>
                    </a:rPr>
                    <a:t>)</a:t>
                  </a:r>
                  <a:endParaRPr lang="ko-KR" altLang="en-US" sz="9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8" name="직사각형 47"/>
              <p:cNvSpPr/>
              <p:nvPr/>
            </p:nvSpPr>
            <p:spPr>
              <a:xfrm>
                <a:off x="6448195" y="1895736"/>
                <a:ext cx="85875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900" b="1" dirty="0">
                    <a:solidFill>
                      <a:srgbClr val="FFFF00"/>
                    </a:solidFill>
                    <a:latin typeface="+mn-ea"/>
                  </a:rPr>
                  <a:t>모 바 일 계 량</a:t>
                </a:r>
                <a:endParaRPr lang="en-US" altLang="ko-KR" sz="900" b="1" dirty="0">
                  <a:solidFill>
                    <a:srgbClr val="FFFF00"/>
                  </a:solidFill>
                  <a:latin typeface="+mn-ea"/>
                </a:endParaRPr>
              </a:p>
              <a:p>
                <a:r>
                  <a:rPr lang="en-US" altLang="ko-KR" sz="900" b="1" dirty="0">
                    <a:solidFill>
                      <a:srgbClr val="FFFF00"/>
                    </a:solidFill>
                    <a:latin typeface="+mn-ea"/>
                  </a:rPr>
                  <a:t>OTP : 1 2 3 4</a:t>
                </a:r>
                <a:endParaRPr lang="ko-KR" altLang="en-US" sz="900" b="1" dirty="0">
                  <a:solidFill>
                    <a:srgbClr val="FFFF00"/>
                  </a:solidFill>
                  <a:latin typeface="+mn-ea"/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6654013" y="3589525"/>
            <a:ext cx="373820" cy="299274"/>
            <a:chOff x="7217189" y="4101822"/>
            <a:chExt cx="373820" cy="299274"/>
          </a:xfrm>
        </p:grpSpPr>
        <p:sp>
          <p:nvSpPr>
            <p:cNvPr id="55" name="정육면체 54"/>
            <p:cNvSpPr/>
            <p:nvPr/>
          </p:nvSpPr>
          <p:spPr>
            <a:xfrm>
              <a:off x="7350099" y="4293096"/>
              <a:ext cx="108000" cy="108000"/>
            </a:xfrm>
            <a:prstGeom prst="cube">
              <a:avLst/>
            </a:prstGeom>
            <a:solidFill>
              <a:srgbClr val="FF0000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217189" y="4101822"/>
              <a:ext cx="373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latin typeface="+mj-ea"/>
                  <a:ea typeface="+mj-ea"/>
                </a:rPr>
                <a:t>정지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665215" y="3312802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j-ea"/>
              </a:rPr>
              <a:t>전달사항 안내 </a:t>
            </a:r>
            <a:r>
              <a:rPr lang="en-US" altLang="ko-KR" sz="1000" dirty="0">
                <a:latin typeface="+mj-ea"/>
              </a:rPr>
              <a:t>/</a:t>
            </a:r>
          </a:p>
          <a:p>
            <a:r>
              <a:rPr lang="ko-KR" altLang="en-US" sz="1000" dirty="0">
                <a:latin typeface="+mj-ea"/>
              </a:rPr>
              <a:t>전광판 </a:t>
            </a:r>
            <a:r>
              <a:rPr lang="en-US" altLang="ko-KR" sz="1000" dirty="0">
                <a:latin typeface="+mj-ea"/>
              </a:rPr>
              <a:t>(</a:t>
            </a:r>
            <a:r>
              <a:rPr lang="ko-KR" altLang="en-US" sz="1000" dirty="0">
                <a:latin typeface="+mj-ea"/>
              </a:rPr>
              <a:t>보안</a:t>
            </a:r>
            <a:r>
              <a:rPr lang="en-US" altLang="ko-KR" sz="1000" dirty="0">
                <a:latin typeface="+mj-ea"/>
              </a:rPr>
              <a:t>OTP)</a:t>
            </a:r>
            <a:endParaRPr lang="ko-KR" altLang="en-US" sz="1000" dirty="0">
              <a:latin typeface="+mj-ea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8BEEC73-FD43-1007-C2C8-5663191E8D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214" y="3224798"/>
            <a:ext cx="253895" cy="696001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6767378" y="3032180"/>
            <a:ext cx="479428" cy="877469"/>
            <a:chOff x="5309624" y="2969198"/>
            <a:chExt cx="479428" cy="877469"/>
          </a:xfrm>
        </p:grpSpPr>
        <p:sp>
          <p:nvSpPr>
            <p:cNvPr id="60" name="TextBox 59"/>
            <p:cNvSpPr txBox="1"/>
            <p:nvPr/>
          </p:nvSpPr>
          <p:spPr>
            <a:xfrm>
              <a:off x="5309624" y="2969198"/>
              <a:ext cx="479428" cy="212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+mj-ea"/>
                  <a:ea typeface="+mj-ea"/>
                </a:rPr>
                <a:t>페이징</a:t>
              </a: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31E91BA-CBD3-E99A-1E45-AF712E7EE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22" y="3160568"/>
              <a:ext cx="112937" cy="686099"/>
            </a:xfrm>
            <a:prstGeom prst="rect">
              <a:avLst/>
            </a:prstGeom>
          </p:spPr>
        </p:pic>
      </p:grpSp>
      <p:grpSp>
        <p:nvGrpSpPr>
          <p:cNvPr id="62" name="그룹 61"/>
          <p:cNvGrpSpPr/>
          <p:nvPr/>
        </p:nvGrpSpPr>
        <p:grpSpPr>
          <a:xfrm>
            <a:off x="7004545" y="3518235"/>
            <a:ext cx="607859" cy="389486"/>
            <a:chOff x="7004545" y="3553681"/>
            <a:chExt cx="607859" cy="389486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5D0F31E-6B42-8986-AC38-819937980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724" y="3740382"/>
              <a:ext cx="266787" cy="20278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2713909-2551-067E-43C5-1EAEFDBF03AC}"/>
                </a:ext>
              </a:extLst>
            </p:cNvPr>
            <p:cNvSpPr txBox="1"/>
            <p:nvPr/>
          </p:nvSpPr>
          <p:spPr>
            <a:xfrm>
              <a:off x="7004545" y="355368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latin typeface="+mj-ea"/>
                </a:rPr>
                <a:t>통신외함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411341" y="2940376"/>
            <a:ext cx="778069" cy="271008"/>
            <a:chOff x="9515229" y="3463326"/>
            <a:chExt cx="778069" cy="271008"/>
          </a:xfrm>
        </p:grpSpPr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5229" y="3463326"/>
              <a:ext cx="264824" cy="24211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9738338" y="3480418"/>
              <a:ext cx="5549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j-ea"/>
                  <a:ea typeface="+mj-ea"/>
                </a:rPr>
                <a:t>스피커</a:t>
              </a: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13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20776" y="3781672"/>
            <a:ext cx="49314" cy="23744"/>
          </a:xfrm>
          <a:prstGeom prst="rect">
            <a:avLst/>
          </a:prstGeom>
          <a:scene3d>
            <a:camera prst="isometricBottomDown">
              <a:rot lat="2123776" lon="18883146" rev="18290253"/>
            </a:camera>
            <a:lightRig rig="threePt" dir="t"/>
          </a:scene3d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806806" y="3738400"/>
            <a:ext cx="1902794" cy="779779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 bwMode="auto">
          <a:xfrm>
            <a:off x="650105" y="1315504"/>
            <a:ext cx="2074778" cy="537102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15875" cmpd="sng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[</a:t>
            </a:r>
            <a:r>
              <a:rPr lang="ko-KR" alt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부산</a:t>
            </a:r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] </a:t>
            </a:r>
            <a:r>
              <a:rPr lang="ko-KR" altLang="en-US" sz="11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계량대</a:t>
            </a:r>
            <a:endParaRPr lang="en-US" altLang="ko-KR" sz="11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(</a:t>
            </a:r>
            <a:r>
              <a:rPr lang="ko-KR" altLang="en-US" sz="11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부재료</a:t>
            </a:r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부산물</a:t>
            </a:r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폐기물</a:t>
            </a:r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/</a:t>
            </a:r>
            <a:r>
              <a:rPr lang="ko-KR" altLang="en-US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반출 등</a:t>
            </a:r>
            <a:r>
              <a:rPr lang="en-US" altLang="ko-KR" sz="11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</a:rPr>
              <a:t>)</a:t>
            </a:r>
            <a:endParaRPr lang="ko-KR" altLang="en-US" sz="11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4962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부산공장 스마트 </a:t>
            </a:r>
            <a:r>
              <a:rPr lang="ko-KR" altLang="en-US" dirty="0" err="1"/>
              <a:t>계량대</a:t>
            </a:r>
            <a:r>
              <a:rPr lang="ko-KR" altLang="en-US" dirty="0"/>
              <a:t> 예상 구성도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구축 방안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5" y="1284942"/>
            <a:ext cx="8933700" cy="5107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2" name="Text Box 32"/>
          <p:cNvSpPr txBox="1">
            <a:spLocks noChangeArrowheads="1"/>
          </p:cNvSpPr>
          <p:nvPr/>
        </p:nvSpPr>
        <p:spPr bwMode="auto">
          <a:xfrm>
            <a:off x="486346" y="1284941"/>
            <a:ext cx="1023278" cy="358168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square" lIns="36000" tIns="0" rIns="36000" bIns="0" anchor="ctr">
            <a:noAutofit/>
          </a:bodyPr>
          <a:lstStyle>
            <a:defPPr>
              <a:defRPr lang="ko-KR"/>
            </a:defPPr>
            <a:lvl1pPr algn="ctr" defTabSz="1279525">
              <a:defRPr kumimoji="1" sz="1200">
                <a:latin typeface="+mj-ea"/>
                <a:ea typeface="+mj-ea"/>
              </a:defRPr>
            </a:lvl1pPr>
            <a:lvl2pPr marL="742950" indent="-285750" defTabSz="1279525" eaLnBrk="0" hangingPunct="0">
              <a:defRPr kumimoji="1" sz="1000">
                <a:latin typeface="돋움체" pitchFamily="49" charset="-127"/>
                <a:ea typeface="돋움체" pitchFamily="49" charset="-127"/>
              </a:defRPr>
            </a:lvl2pPr>
            <a:lvl3pPr marL="1143000" indent="-228600" defTabSz="1279525" eaLnBrk="0" hangingPunct="0">
              <a:defRPr kumimoji="1" sz="1000">
                <a:latin typeface="돋움체" pitchFamily="49" charset="-127"/>
                <a:ea typeface="돋움체" pitchFamily="49" charset="-127"/>
              </a:defRPr>
            </a:lvl3pPr>
            <a:lvl4pPr marL="1600200" indent="-228600" defTabSz="1279525" eaLnBrk="0" hangingPunct="0">
              <a:defRPr kumimoji="1" sz="1000">
                <a:latin typeface="돋움체" pitchFamily="49" charset="-127"/>
                <a:ea typeface="돋움체" pitchFamily="49" charset="-127"/>
              </a:defRPr>
            </a:lvl4pPr>
            <a:lvl5pPr marL="2057400" indent="-228600" defTabSz="1279525" eaLnBrk="0" hangingPunct="0">
              <a:defRPr kumimoji="1" sz="1000">
                <a:latin typeface="돋움체" pitchFamily="49" charset="-127"/>
                <a:ea typeface="돋움체" pitchFamily="49" charset="-127"/>
              </a:defRPr>
            </a:lvl5pPr>
            <a:lvl6pPr marL="25146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latin typeface="돋움체" pitchFamily="49" charset="-127"/>
                <a:ea typeface="돋움체" pitchFamily="49" charset="-127"/>
              </a:defRPr>
            </a:lvl6pPr>
            <a:lvl7pPr marL="29718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latin typeface="돋움체" pitchFamily="49" charset="-127"/>
                <a:ea typeface="돋움체" pitchFamily="49" charset="-127"/>
              </a:defRPr>
            </a:lvl7pPr>
            <a:lvl8pPr marL="34290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latin typeface="돋움체" pitchFamily="49" charset="-127"/>
                <a:ea typeface="돋움체" pitchFamily="49" charset="-127"/>
              </a:defRPr>
            </a:lvl8pPr>
            <a:lvl9pPr marL="38862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latin typeface="돋움체" pitchFamily="49" charset="-127"/>
                <a:ea typeface="돋움체" pitchFamily="49" charset="-127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변경 후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35FB8C84-9C9B-7F9A-FC18-642F0757A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54" y="3379204"/>
            <a:ext cx="253683" cy="638080"/>
          </a:xfrm>
          <a:prstGeom prst="rect">
            <a:avLst/>
          </a:prstGeom>
        </p:spPr>
      </p:pic>
      <p:sp>
        <p:nvSpPr>
          <p:cNvPr id="136" name="Text Box 32">
            <a:extLst>
              <a:ext uri="{FF2B5EF4-FFF2-40B4-BE49-F238E27FC236}">
                <a16:creationId xmlns:a16="http://schemas.microsoft.com/office/drawing/2014/main" id="{F57EE46B-A17D-C4B2-41D4-59CEA7128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6495" y="3074516"/>
            <a:ext cx="900000" cy="25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36000" tIns="0" rIns="36000" bIns="0" anchor="ctr">
            <a:noAutofit/>
          </a:bodyPr>
          <a:lstStyle>
            <a:lvl1pPr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1pPr>
            <a:lvl2pPr marL="742950" indent="-28575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2pPr>
            <a:lvl3pPr marL="11430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3pPr>
            <a:lvl4pPr marL="16002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4pPr>
            <a:lvl5pPr marL="20574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5pPr>
            <a:lvl6pPr marL="25146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6pPr>
            <a:lvl7pPr marL="29718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7pPr>
            <a:lvl8pPr marL="34290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8pPr>
            <a:lvl9pPr marL="38862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9pPr>
          </a:lstStyle>
          <a:p>
            <a:pPr algn="ctr" eaLnBrk="1" hangingPunct="1"/>
            <a:r>
              <a:rPr lang="en-US" altLang="ko-KR" sz="1200" dirty="0">
                <a:latin typeface="+mj-ea"/>
                <a:ea typeface="+mj-ea"/>
              </a:rPr>
              <a:t>LPR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8404C779-99F3-F9FF-1088-0E5905034C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562" y="3420454"/>
            <a:ext cx="193730" cy="504056"/>
          </a:xfrm>
          <a:prstGeom prst="rect">
            <a:avLst/>
          </a:prstGeom>
        </p:spPr>
      </p:pic>
      <p:sp>
        <p:nvSpPr>
          <p:cNvPr id="138" name="Text Box 32">
            <a:extLst>
              <a:ext uri="{FF2B5EF4-FFF2-40B4-BE49-F238E27FC236}">
                <a16:creationId xmlns:a16="http://schemas.microsoft.com/office/drawing/2014/main" id="{06C8480A-73E0-D92B-139E-02F04DD38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973" y="3130183"/>
            <a:ext cx="900000" cy="25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36000" tIns="0" rIns="36000" bIns="0" anchor="ctr">
            <a:noAutofit/>
          </a:bodyPr>
          <a:lstStyle>
            <a:lvl1pPr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1pPr>
            <a:lvl2pPr marL="742950" indent="-28575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2pPr>
            <a:lvl3pPr marL="11430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3pPr>
            <a:lvl4pPr marL="16002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4pPr>
            <a:lvl5pPr marL="20574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5pPr>
            <a:lvl6pPr marL="25146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6pPr>
            <a:lvl7pPr marL="29718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7pPr>
            <a:lvl8pPr marL="34290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8pPr>
            <a:lvl9pPr marL="38862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+mj-ea"/>
                <a:ea typeface="+mj-ea"/>
              </a:rPr>
              <a:t>레이더센서</a:t>
            </a:r>
          </a:p>
        </p:txBody>
      </p:sp>
      <p:sp>
        <p:nvSpPr>
          <p:cNvPr id="141" name="Text Box 32">
            <a:extLst>
              <a:ext uri="{FF2B5EF4-FFF2-40B4-BE49-F238E27FC236}">
                <a16:creationId xmlns:a16="http://schemas.microsoft.com/office/drawing/2014/main" id="{F57EE46B-A17D-C4B2-41D4-59CEA7128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515" y="2178584"/>
            <a:ext cx="900000" cy="25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36000" tIns="0" rIns="36000" bIns="0" anchor="ctr">
            <a:noAutofit/>
          </a:bodyPr>
          <a:lstStyle>
            <a:lvl1pPr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1pPr>
            <a:lvl2pPr marL="742950" indent="-28575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2pPr>
            <a:lvl3pPr marL="11430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3pPr>
            <a:lvl4pPr marL="16002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4pPr>
            <a:lvl5pPr marL="20574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5pPr>
            <a:lvl6pPr marL="25146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6pPr>
            <a:lvl7pPr marL="29718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7pPr>
            <a:lvl8pPr marL="34290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8pPr>
            <a:lvl9pPr marL="38862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+mj-ea"/>
                <a:ea typeface="+mj-ea"/>
              </a:rPr>
              <a:t>터치스크린</a:t>
            </a: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B58846FA-2FCB-6CD1-188F-29418580E7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883" y="2514157"/>
            <a:ext cx="697853" cy="2451272"/>
          </a:xfrm>
          <a:prstGeom prst="rect">
            <a:avLst/>
          </a:prstGeom>
        </p:spPr>
      </p:pic>
      <p:sp>
        <p:nvSpPr>
          <p:cNvPr id="143" name="Text Box 32">
            <a:extLst>
              <a:ext uri="{FF2B5EF4-FFF2-40B4-BE49-F238E27FC236}">
                <a16:creationId xmlns:a16="http://schemas.microsoft.com/office/drawing/2014/main" id="{6F11270E-5A37-3508-0EF0-D02ECF05A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7504" y="2388156"/>
            <a:ext cx="900000" cy="25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36000" tIns="0" rIns="36000" bIns="0" anchor="ctr">
            <a:noAutofit/>
          </a:bodyPr>
          <a:lstStyle>
            <a:lvl1pPr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1pPr>
            <a:lvl2pPr marL="742950" indent="-28575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2pPr>
            <a:lvl3pPr marL="11430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3pPr>
            <a:lvl4pPr marL="16002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4pPr>
            <a:lvl5pPr marL="20574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5pPr>
            <a:lvl6pPr marL="25146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6pPr>
            <a:lvl7pPr marL="29718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7pPr>
            <a:lvl8pPr marL="34290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8pPr>
            <a:lvl9pPr marL="38862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+mj-ea"/>
                <a:ea typeface="+mj-ea"/>
              </a:rPr>
              <a:t>전광판</a:t>
            </a: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89" y="4607262"/>
            <a:ext cx="3088256" cy="1784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4" name="Text Box 32"/>
          <p:cNvSpPr txBox="1">
            <a:spLocks noChangeArrowheads="1"/>
          </p:cNvSpPr>
          <p:nvPr/>
        </p:nvSpPr>
        <p:spPr bwMode="auto">
          <a:xfrm>
            <a:off x="6331788" y="4607261"/>
            <a:ext cx="1023278" cy="358168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square" lIns="36000" tIns="0" rIns="36000" bIns="0" anchor="ctr">
            <a:noAutofit/>
          </a:bodyPr>
          <a:lstStyle>
            <a:defPPr>
              <a:defRPr lang="ko-KR"/>
            </a:defPPr>
            <a:lvl1pPr algn="ctr" defTabSz="1279525">
              <a:defRPr kumimoji="1" sz="1200">
                <a:latin typeface="+mj-ea"/>
                <a:ea typeface="+mj-ea"/>
              </a:defRPr>
            </a:lvl1pPr>
            <a:lvl2pPr marL="742950" indent="-285750" defTabSz="1279525" eaLnBrk="0" hangingPunct="0">
              <a:defRPr kumimoji="1" sz="1000">
                <a:latin typeface="돋움체" pitchFamily="49" charset="-127"/>
                <a:ea typeface="돋움체" pitchFamily="49" charset="-127"/>
              </a:defRPr>
            </a:lvl2pPr>
            <a:lvl3pPr marL="1143000" indent="-228600" defTabSz="1279525" eaLnBrk="0" hangingPunct="0">
              <a:defRPr kumimoji="1" sz="1000">
                <a:latin typeface="돋움체" pitchFamily="49" charset="-127"/>
                <a:ea typeface="돋움체" pitchFamily="49" charset="-127"/>
              </a:defRPr>
            </a:lvl3pPr>
            <a:lvl4pPr marL="1600200" indent="-228600" defTabSz="1279525" eaLnBrk="0" hangingPunct="0">
              <a:defRPr kumimoji="1" sz="1000">
                <a:latin typeface="돋움체" pitchFamily="49" charset="-127"/>
                <a:ea typeface="돋움체" pitchFamily="49" charset="-127"/>
              </a:defRPr>
            </a:lvl4pPr>
            <a:lvl5pPr marL="2057400" indent="-228600" defTabSz="1279525" eaLnBrk="0" hangingPunct="0">
              <a:defRPr kumimoji="1" sz="1000">
                <a:latin typeface="돋움체" pitchFamily="49" charset="-127"/>
                <a:ea typeface="돋움체" pitchFamily="49" charset="-127"/>
              </a:defRPr>
            </a:lvl5pPr>
            <a:lvl6pPr marL="25146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latin typeface="돋움체" pitchFamily="49" charset="-127"/>
                <a:ea typeface="돋움체" pitchFamily="49" charset="-127"/>
              </a:defRPr>
            </a:lvl6pPr>
            <a:lvl7pPr marL="29718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latin typeface="돋움체" pitchFamily="49" charset="-127"/>
                <a:ea typeface="돋움체" pitchFamily="49" charset="-127"/>
              </a:defRPr>
            </a:lvl7pPr>
            <a:lvl8pPr marL="34290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latin typeface="돋움체" pitchFamily="49" charset="-127"/>
                <a:ea typeface="돋움체" pitchFamily="49" charset="-127"/>
              </a:defRPr>
            </a:lvl8pPr>
            <a:lvl9pPr marL="38862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latin typeface="돋움체" pitchFamily="49" charset="-127"/>
                <a:ea typeface="돋움체" pitchFamily="49" charset="-127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변경 전</a:t>
            </a: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457AE721-BB72-F2DD-8626-4A25543C4A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14" y="2520686"/>
            <a:ext cx="229701" cy="2028489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51BBDDF3-9DBD-A251-2357-3349D855EF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56" y="4159068"/>
            <a:ext cx="408858" cy="310773"/>
          </a:xfrm>
          <a:prstGeom prst="rect">
            <a:avLst/>
          </a:prstGeom>
        </p:spPr>
      </p:pic>
      <p:sp>
        <p:nvSpPr>
          <p:cNvPr id="146" name="Text Box 32">
            <a:extLst>
              <a:ext uri="{FF2B5EF4-FFF2-40B4-BE49-F238E27FC236}">
                <a16:creationId xmlns:a16="http://schemas.microsoft.com/office/drawing/2014/main" id="{023838BB-2C85-C934-CCBA-7C465387A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495" y="3868797"/>
            <a:ext cx="900000" cy="25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36000" tIns="0" rIns="36000" bIns="0" anchor="ctr">
            <a:noAutofit/>
          </a:bodyPr>
          <a:lstStyle>
            <a:lvl1pPr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1pPr>
            <a:lvl2pPr marL="742950" indent="-28575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2pPr>
            <a:lvl3pPr marL="11430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3pPr>
            <a:lvl4pPr marL="16002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4pPr>
            <a:lvl5pPr marL="20574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5pPr>
            <a:lvl6pPr marL="25146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6pPr>
            <a:lvl7pPr marL="29718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7pPr>
            <a:lvl8pPr marL="34290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8pPr>
            <a:lvl9pPr marL="38862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9pPr>
          </a:lstStyle>
          <a:p>
            <a:pPr algn="ctr" eaLnBrk="1" hangingPunct="1"/>
            <a:r>
              <a:rPr lang="ko-KR" altLang="en-US" sz="1200" dirty="0" err="1">
                <a:latin typeface="+mj-ea"/>
                <a:ea typeface="+mj-ea"/>
              </a:rPr>
              <a:t>통신외함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47" name="Text Box 32">
            <a:extLst>
              <a:ext uri="{FF2B5EF4-FFF2-40B4-BE49-F238E27FC236}">
                <a16:creationId xmlns:a16="http://schemas.microsoft.com/office/drawing/2014/main" id="{8494BFB4-F5C3-85DE-B390-79302ABA1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747" y="2336599"/>
            <a:ext cx="900000" cy="25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36000" tIns="0" rIns="36000" bIns="0" anchor="ctr">
            <a:noAutofit/>
          </a:bodyPr>
          <a:lstStyle>
            <a:lvl1pPr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1pPr>
            <a:lvl2pPr marL="742950" indent="-28575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2pPr>
            <a:lvl3pPr marL="11430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3pPr>
            <a:lvl4pPr marL="16002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4pPr>
            <a:lvl5pPr marL="20574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5pPr>
            <a:lvl6pPr marL="25146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6pPr>
            <a:lvl7pPr marL="29718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7pPr>
            <a:lvl8pPr marL="34290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8pPr>
            <a:lvl9pPr marL="38862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9pPr>
          </a:lstStyle>
          <a:p>
            <a:pPr algn="ctr" eaLnBrk="1" hangingPunct="1"/>
            <a:r>
              <a:rPr lang="ko-KR" altLang="en-US" sz="1200" dirty="0">
                <a:latin typeface="+mj-ea"/>
                <a:ea typeface="+mj-ea"/>
              </a:rPr>
              <a:t>인터폰</a:t>
            </a: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F1834C78-F2FE-29F2-355E-B4022D690A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0168">
            <a:off x="1052594" y="4339250"/>
            <a:ext cx="6372749" cy="136031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39" name="Text Box 32">
            <a:extLst>
              <a:ext uri="{FF2B5EF4-FFF2-40B4-BE49-F238E27FC236}">
                <a16:creationId xmlns:a16="http://schemas.microsoft.com/office/drawing/2014/main" id="{CB9ED046-3933-BA8C-BAFB-0821A31EE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983" y="4469841"/>
            <a:ext cx="900000" cy="25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36000" tIns="0" rIns="36000" bIns="0" anchor="ctr">
            <a:noAutofit/>
          </a:bodyPr>
          <a:lstStyle>
            <a:lvl1pPr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1pPr>
            <a:lvl2pPr marL="742950" indent="-28575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2pPr>
            <a:lvl3pPr marL="11430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3pPr>
            <a:lvl4pPr marL="16002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4pPr>
            <a:lvl5pPr marL="2057400" indent="-228600" defTabSz="1279525" eaLnBrk="0" hangingPunct="0"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5pPr>
            <a:lvl6pPr marL="25146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6pPr>
            <a:lvl7pPr marL="29718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7pPr>
            <a:lvl8pPr marL="34290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8pPr>
            <a:lvl9pPr marL="3886200" indent="-228600" algn="ctr" defTabSz="1279525" eaLnBrk="0" fontAlgn="ctr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defRPr>
            </a:lvl9pPr>
          </a:lstStyle>
          <a:p>
            <a:pPr algn="ctr" eaLnBrk="1" hangingPunct="1"/>
            <a:r>
              <a:rPr lang="ko-KR" altLang="en-US" sz="1100" dirty="0">
                <a:latin typeface="+mj-ea"/>
                <a:ea typeface="+mj-ea"/>
              </a:rPr>
              <a:t>차단기</a:t>
            </a:r>
          </a:p>
        </p:txBody>
      </p:sp>
    </p:spTree>
    <p:extLst>
      <p:ext uri="{BB962C8B-B14F-4D97-AF65-F5344CB8AC3E}">
        <p14:creationId xmlns:p14="http://schemas.microsoft.com/office/powerpoint/2010/main" val="356033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무인 계량 시스템 개발 </a:t>
            </a:r>
            <a:r>
              <a:rPr lang="en-US" altLang="ko-KR" dirty="0"/>
              <a:t>H/W </a:t>
            </a:r>
            <a:r>
              <a:rPr lang="ko-KR" altLang="en-US" dirty="0"/>
              <a:t>및 </a:t>
            </a:r>
            <a:r>
              <a:rPr lang="en-US" altLang="ko-KR" dirty="0"/>
              <a:t>S/W </a:t>
            </a:r>
            <a:r>
              <a:rPr lang="ko-KR" altLang="en-US" dirty="0"/>
              <a:t>내역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구축 방안</a:t>
            </a:r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272940" y="1132096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스마트 계량 시스템 </a:t>
            </a:r>
            <a:r>
              <a:rPr lang="en-US" altLang="ko-KR" dirty="0"/>
              <a:t>H/W </a:t>
            </a:r>
            <a:r>
              <a:rPr lang="ko-KR" altLang="en-US" dirty="0"/>
              <a:t>리스트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95079"/>
              </p:ext>
            </p:extLst>
          </p:nvPr>
        </p:nvGraphicFramePr>
        <p:xfrm>
          <a:off x="634894" y="1530067"/>
          <a:ext cx="8784055" cy="2556000"/>
        </p:xfrm>
        <a:graphic>
          <a:graphicData uri="http://schemas.openxmlformats.org/drawingml/2006/table">
            <a:tbl>
              <a:tblPr firstRow="1" bandRow="1"/>
              <a:tblGrid>
                <a:gridCol w="1076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9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12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구분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4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수량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설치장소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비고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부산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 LPR (</a:t>
                      </a: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차량번호 인식기</a:t>
                      </a: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계량대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LPR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관련 장비 공사 필요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전광판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계량대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대형전광판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(3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열 특주사양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자동차단기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계량대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3M</a:t>
                      </a:r>
                      <a:r>
                        <a:rPr lang="en-US" altLang="ko-KR" sz="9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LED </a:t>
                      </a:r>
                      <a:r>
                        <a:rPr lang="ko-KR" altLang="en-US" sz="9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사각바</a:t>
                      </a:r>
                      <a:r>
                        <a:rPr lang="ko-KR" altLang="en-US" sz="9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포함</a:t>
                      </a:r>
                      <a:r>
                        <a:rPr lang="en-US" altLang="ko-KR" sz="9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수동스위치 별도 구매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레이더센서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계량대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레이터센서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외함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별도 구매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차량검지기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계량대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>
                        <a:lnSpc>
                          <a:spcPct val="150000"/>
                        </a:lnSpc>
                      </a:pPr>
                      <a:r>
                        <a:rPr lang="ko-KR" altLang="en-US" sz="90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센서형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인터폰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>
                        <a:lnSpc>
                          <a:spcPct val="150000"/>
                        </a:lnSpc>
                      </a:pPr>
                      <a:r>
                        <a:rPr lang="ko-KR" altLang="en-US" sz="900" kern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계량대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>
                        <a:lnSpc>
                          <a:spcPct val="150000"/>
                        </a:lnSpc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인터폰 자기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모기 각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대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900" kern="1200" dirty="0">
                        <a:solidFill>
                          <a:srgbClr val="000000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인디게이터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계량대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1" hangingPunct="1">
                        <a:lnSpc>
                          <a:spcPct val="150000"/>
                        </a:lnSpc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기존 장비 사용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계량시스템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PC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계량대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기존 장비 사용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터치스크린 포함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RS-232C </a:t>
                      </a: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컨버터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계량대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기존 장비 사용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텍스트 개체 틀 1"/>
          <p:cNvSpPr txBox="1">
            <a:spLocks/>
          </p:cNvSpPr>
          <p:nvPr/>
        </p:nvSpPr>
        <p:spPr>
          <a:xfrm>
            <a:off x="270069" y="4284921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스마트 계량 시스템 </a:t>
            </a:r>
            <a:r>
              <a:rPr lang="en-US" altLang="ko-KR" dirty="0"/>
              <a:t>S/W </a:t>
            </a:r>
            <a:r>
              <a:rPr lang="ko-KR" altLang="en-US" dirty="0"/>
              <a:t>리스트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434701"/>
              </p:ext>
            </p:extLst>
          </p:nvPr>
        </p:nvGraphicFramePr>
        <p:xfrm>
          <a:off x="634893" y="4707821"/>
          <a:ext cx="8784055" cy="1530622"/>
        </p:xfrm>
        <a:graphic>
          <a:graphicData uri="http://schemas.openxmlformats.org/drawingml/2006/table">
            <a:tbl>
              <a:tblPr firstRow="1" bandRow="1"/>
              <a:tblGrid>
                <a:gridCol w="612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06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구분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개발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 S/W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수량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비고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WEB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Spring boot default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WAS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Spring boot default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DB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PostgreSQL(</a:t>
                      </a:r>
                      <a:r>
                        <a:rPr lang="ko-KR" altLang="en-US" sz="900" dirty="0" err="1"/>
                        <a:t>포스트그레</a:t>
                      </a:r>
                      <a:r>
                        <a:rPr lang="en-US" altLang="ko-KR" sz="900" dirty="0"/>
                        <a:t>SQL)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UI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WEB : React, Mobile</a:t>
                      </a: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:</a:t>
                      </a: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ko-KR" altLang="en-US" sz="900" kern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플러터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CS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Visual Studio 2022 Professional (Microsoft)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스마트 계량 시스템 </a:t>
                      </a:r>
                      <a:r>
                        <a:rPr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(C/S) </a:t>
                      </a:r>
                      <a:r>
                        <a:rPr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itchFamily="34" charset="0"/>
                        </a:rPr>
                        <a:t>개발에 필요</a:t>
                      </a:r>
                      <a:endParaRPr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956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계량 프로그램 개발 리스트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구축 방안</a:t>
            </a:r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272940" y="1132096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프로그램 개발 리스트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82156"/>
              </p:ext>
            </p:extLst>
          </p:nvPr>
        </p:nvGraphicFramePr>
        <p:xfrm>
          <a:off x="634894" y="1608916"/>
          <a:ext cx="8134530" cy="4464496"/>
        </p:xfrm>
        <a:graphic>
          <a:graphicData uri="http://schemas.openxmlformats.org/drawingml/2006/table">
            <a:tbl>
              <a:tblPr firstRow="1" bandRow="1"/>
              <a:tblGrid>
                <a:gridCol w="1149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System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본고딕 Normal" panose="020B0400000000000000" pitchFamily="34" charset="-127"/>
                        <a:ea typeface="본고딕 Normal" panose="020B0400000000000000" pitchFamily="34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프로그램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화면 명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본고딕 Normal" panose="020B0400000000000000" pitchFamily="34" charset="-127"/>
                          <a:ea typeface="본고딕 Normal" panose="020B0400000000000000" pitchFamily="34" charset="-127"/>
                        </a:rPr>
                        <a:t>내용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23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 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WEB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 관리 시스템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배차등록 등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1)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부산물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폐기물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부재료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반출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일반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등 배차 등록</a:t>
                      </a:r>
                      <a:endParaRPr lang="en-US" altLang="ko-KR" sz="1000" kern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2)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기준정보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계량관리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배차정보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출문관리</a:t>
                      </a:r>
                      <a:endParaRPr lang="en-US" altLang="ko-KR" sz="1000" kern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모바일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API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API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사용자 및 배차 정보 송신</a:t>
                      </a:r>
                      <a:endParaRPr lang="en-US" altLang="ko-KR" sz="1000" kern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2) </a:t>
                      </a:r>
                      <a:r>
                        <a:rPr lang="ko-KR" altLang="en-US" sz="1000" kern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모바일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계량 처리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 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CS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계량대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프로그램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 메인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1)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안정화 </a:t>
                      </a:r>
                      <a:r>
                        <a:rPr lang="ko-KR" altLang="en-US" sz="1000" kern="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중량값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저장</a:t>
                      </a:r>
                      <a:endParaRPr lang="en-US" altLang="ko-KR" sz="1000" kern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2) LPR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자동계량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모바일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수동계량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초기화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/</a:t>
                      </a:r>
                      <a:r>
                        <a:rPr lang="ko-KR" altLang="en-US" sz="1000" kern="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다시계량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처리</a:t>
                      </a:r>
                      <a:endParaRPr lang="en-US" altLang="ko-KR" sz="1000" kern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3) </a:t>
                      </a:r>
                      <a:r>
                        <a:rPr lang="ko-KR" altLang="en-US" sz="1000" kern="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인디게이터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LPR 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및 관련장비 수신처리</a:t>
                      </a:r>
                      <a:endParaRPr lang="ko-KR" altLang="en-US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83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APP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스마트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모바일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)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로그인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담당자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운전자 구분 로그인 처리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안전 로그인 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인증번호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 진행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1)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배차지시 현황 조회 및 다중 배차 선택 계량 진행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2)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모바일 계량 진행 가능 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1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모바일 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OTP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OTP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를 이용하여 </a:t>
                      </a:r>
                      <a:r>
                        <a:rPr lang="ko-KR" altLang="en-US" sz="1000" kern="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오계량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방지 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전자 </a:t>
                      </a:r>
                      <a:r>
                        <a:rPr lang="ko-KR" altLang="en-US" sz="1000" kern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계량표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/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전달사항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전자 </a:t>
                      </a:r>
                      <a:r>
                        <a:rPr lang="ko-KR" altLang="en-US" sz="1000" kern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계량표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출력 및 공유 가능 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ko-KR" altLang="en-US" sz="1000" kern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카카오톡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SMS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등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)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전달 사항 표시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3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b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배차실적 조회</a:t>
                      </a:r>
                      <a:endParaRPr lang="en-US" altLang="ko-KR" sz="1000" kern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배차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/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계량 완료 실적을 상세 조회 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월별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/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일별 등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,</a:t>
                      </a:r>
                      <a:r>
                        <a:rPr lang="en-US" altLang="ko-KR" sz="1000" kern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ko-KR" altLang="en-US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기간설정 가능</a:t>
                      </a:r>
                      <a:r>
                        <a:rPr lang="en-US" altLang="ko-KR" sz="1000" kern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itchFamily="34" charset="0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텍스트 개체 틀 11"/>
          <p:cNvSpPr txBox="1">
            <a:spLocks/>
          </p:cNvSpPr>
          <p:nvPr/>
        </p:nvSpPr>
        <p:spPr>
          <a:xfrm>
            <a:off x="601454" y="6145420"/>
            <a:ext cx="4294694" cy="256107"/>
          </a:xfrm>
          <a:prstGeom prst="rect">
            <a:avLst/>
          </a:prstGeom>
        </p:spPr>
        <p:txBody>
          <a:bodyPr vert="horz" lIns="84406" tIns="33231" rIns="84406" bIns="42203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본고딕 Medium" panose="020B0600000000000000" pitchFamily="34" charset="-127"/>
              <a:buChar char="-"/>
              <a:defRPr sz="800" kern="1200">
                <a:solidFill>
                  <a:schemeClr val="bg1">
                    <a:lumMod val="50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1000" kern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※ </a:t>
            </a:r>
            <a:r>
              <a:rPr lang="ko-KR" altLang="en-US" sz="1000" kern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rPr>
              <a:t>프로세스 상세 설계 시 프로그램 개발 리스트 변경 될 수 있음</a:t>
            </a:r>
            <a:endParaRPr lang="en-US" altLang="ko-KR" sz="1000" kern="0" dirty="0">
              <a:solidFill>
                <a:schemeClr val="tx1"/>
              </a:solidFill>
              <a:latin typeface="+mn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19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107917" y="2442366"/>
            <a:ext cx="56327" cy="2052000"/>
            <a:chOff x="1193981" y="2442366"/>
            <a:chExt cx="72000" cy="3228115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1214781" y="2442366"/>
              <a:ext cx="13173" cy="3167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 userDrawn="1"/>
          </p:nvSpPr>
          <p:spPr>
            <a:xfrm>
              <a:off x="1193981" y="5598481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>
            <a:off x="962167" y="2936648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4" name="텍스트 개체 틀 25"/>
          <p:cNvSpPr txBox="1">
            <a:spLocks/>
          </p:cNvSpPr>
          <p:nvPr/>
        </p:nvSpPr>
        <p:spPr>
          <a:xfrm>
            <a:off x="949795" y="2997926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62167" y="2441522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6" name="텍스트 개체 틀 25"/>
          <p:cNvSpPr txBox="1">
            <a:spLocks/>
          </p:cNvSpPr>
          <p:nvPr/>
        </p:nvSpPr>
        <p:spPr>
          <a:xfrm>
            <a:off x="949795" y="2502800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62167" y="3425425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8" name="텍스트 개체 틀 25"/>
          <p:cNvSpPr txBox="1">
            <a:spLocks/>
          </p:cNvSpPr>
          <p:nvPr/>
        </p:nvSpPr>
        <p:spPr>
          <a:xfrm>
            <a:off x="949795" y="3486703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62167" y="3900677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0" name="텍스트 개체 틀 25"/>
          <p:cNvSpPr txBox="1">
            <a:spLocks/>
          </p:cNvSpPr>
          <p:nvPr/>
        </p:nvSpPr>
        <p:spPr>
          <a:xfrm>
            <a:off x="949795" y="3961955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1" name="텍스트 개체 틀 25"/>
          <p:cNvSpPr txBox="1">
            <a:spLocks/>
          </p:cNvSpPr>
          <p:nvPr/>
        </p:nvSpPr>
        <p:spPr>
          <a:xfrm>
            <a:off x="949795" y="4446974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05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3911833"/>
            <a:ext cx="6645088" cy="357025"/>
          </a:xfrm>
          <a:prstGeom prst="rect">
            <a:avLst/>
          </a:prstGeom>
        </p:spPr>
      </p:pic>
      <p:sp>
        <p:nvSpPr>
          <p:cNvPr id="47" name="텍스트 개체 틀 26"/>
          <p:cNvSpPr txBox="1">
            <a:spLocks/>
          </p:cNvSpPr>
          <p:nvPr/>
        </p:nvSpPr>
        <p:spPr>
          <a:xfrm>
            <a:off x="1500997" y="2276475"/>
            <a:ext cx="4235019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프로젝트 개요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주요 개선사항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시스템 구축 방안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추진일정 및 조직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18" name="텍스트 개체 틀 26"/>
          <p:cNvSpPr txBox="1">
            <a:spLocks/>
          </p:cNvSpPr>
          <p:nvPr/>
        </p:nvSpPr>
        <p:spPr>
          <a:xfrm>
            <a:off x="6724779" y="2273014"/>
            <a:ext cx="899435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03 - 04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06 - 12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14 - 20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22 - 23</a:t>
            </a:r>
          </a:p>
        </p:txBody>
      </p:sp>
    </p:spTree>
    <p:extLst>
      <p:ext uri="{BB962C8B-B14F-4D97-AF65-F5344CB8AC3E}">
        <p14:creationId xmlns:p14="http://schemas.microsoft.com/office/powerpoint/2010/main" val="762703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107917" y="2442366"/>
            <a:ext cx="56327" cy="2052000"/>
            <a:chOff x="1193981" y="2442366"/>
            <a:chExt cx="72000" cy="3228115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1214781" y="2442366"/>
              <a:ext cx="13173" cy="3167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 userDrawn="1"/>
          </p:nvSpPr>
          <p:spPr>
            <a:xfrm>
              <a:off x="1193981" y="5598481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>
            <a:off x="962167" y="2936648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4" name="텍스트 개체 틀 25"/>
          <p:cNvSpPr txBox="1">
            <a:spLocks/>
          </p:cNvSpPr>
          <p:nvPr/>
        </p:nvSpPr>
        <p:spPr>
          <a:xfrm>
            <a:off x="949795" y="2997926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962167" y="2441522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6" name="텍스트 개체 틀 25"/>
          <p:cNvSpPr txBox="1">
            <a:spLocks/>
          </p:cNvSpPr>
          <p:nvPr/>
        </p:nvSpPr>
        <p:spPr>
          <a:xfrm>
            <a:off x="949795" y="2502800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62167" y="3425425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8" name="텍스트 개체 틀 25"/>
          <p:cNvSpPr txBox="1">
            <a:spLocks/>
          </p:cNvSpPr>
          <p:nvPr/>
        </p:nvSpPr>
        <p:spPr>
          <a:xfrm>
            <a:off x="949795" y="3486703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62167" y="3900677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0" name="텍스트 개체 틀 25"/>
          <p:cNvSpPr txBox="1">
            <a:spLocks/>
          </p:cNvSpPr>
          <p:nvPr/>
        </p:nvSpPr>
        <p:spPr>
          <a:xfrm>
            <a:off x="949795" y="3961955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1" name="텍스트 개체 틀 25"/>
          <p:cNvSpPr txBox="1">
            <a:spLocks/>
          </p:cNvSpPr>
          <p:nvPr/>
        </p:nvSpPr>
        <p:spPr>
          <a:xfrm>
            <a:off x="949795" y="4446974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05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2" name="텍스트 개체 틀 26"/>
          <p:cNvSpPr txBox="1">
            <a:spLocks/>
          </p:cNvSpPr>
          <p:nvPr/>
        </p:nvSpPr>
        <p:spPr>
          <a:xfrm>
            <a:off x="1500997" y="2276475"/>
            <a:ext cx="4235019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프로젝트 개요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주요 개선사항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시스템 구축 방안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추진일정 및 조직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2437264"/>
            <a:ext cx="6645088" cy="357025"/>
          </a:xfrm>
          <a:prstGeom prst="rect">
            <a:avLst/>
          </a:prstGeom>
        </p:spPr>
      </p:pic>
      <p:sp>
        <p:nvSpPr>
          <p:cNvPr id="18" name="텍스트 개체 틀 26"/>
          <p:cNvSpPr txBox="1">
            <a:spLocks/>
          </p:cNvSpPr>
          <p:nvPr/>
        </p:nvSpPr>
        <p:spPr>
          <a:xfrm>
            <a:off x="6724779" y="2273014"/>
            <a:ext cx="899435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03 - 04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06 - 12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14 - 20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22 - 23</a:t>
            </a:r>
          </a:p>
        </p:txBody>
      </p:sp>
    </p:spTree>
    <p:extLst>
      <p:ext uri="{BB962C8B-B14F-4D97-AF65-F5344CB8AC3E}">
        <p14:creationId xmlns:p14="http://schemas.microsoft.com/office/powerpoint/2010/main" val="184021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부산 스마트 계량시스템 </a:t>
            </a:r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en-US" altLang="ko-K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2026</a:t>
            </a:r>
            <a:r>
              <a:rPr lang="ko-KR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11</a:t>
            </a:r>
            <a:r>
              <a:rPr lang="ko-KR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월 예정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추진일정 및 조직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0978" y="5239312"/>
            <a:ext cx="3123159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176213" indent="-176213" latinLnBrk="0">
              <a:spcAft>
                <a:spcPts val="200"/>
              </a:spcAft>
              <a:buClr>
                <a:srgbClr val="0086EA"/>
              </a:buClr>
              <a:buSzPct val="80000"/>
              <a:buFont typeface="Rix고딕 M" panose="02020603020101020101" pitchFamily="18" charset="-127"/>
              <a:buChar char="▶"/>
              <a:defRPr sz="14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  <a:lvl2pPr marL="130175" lvl="1" indent="-130175" fontAlgn="base" latinLnBrk="0">
              <a:lnSpc>
                <a:spcPct val="110000"/>
              </a:lnSpc>
              <a:spcAft>
                <a:spcPts val="1000"/>
              </a:spcAft>
              <a:buClr>
                <a:srgbClr val="0079C1"/>
              </a:buClr>
              <a:buSzPct val="100000"/>
              <a:buFont typeface="Wingdings" pitchFamily="2" charset="2"/>
              <a:buChar char="§"/>
              <a:tabLst>
                <a:tab pos="714375" algn="l"/>
              </a:tabLst>
              <a:defRPr sz="1100" ker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itchFamily="34" charset="0"/>
              </a:defRPr>
            </a:lvl2pPr>
          </a:lstStyle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스마트 계량 프로세스 분석 및 설계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  -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활동 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: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업무 분석 및 품목별 프로세스 설계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             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정확도가 높은 차량번호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계량시스템 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H/W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최상의 구성 설계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  -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활동 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: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안전하고 관리가 용이한 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H/W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설계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             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차량번호 인식도 상향 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(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환경적 요인 등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)</a:t>
            </a:r>
            <a:endParaRPr lang="ko-KR" altLang="en-US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0036" y="5239312"/>
            <a:ext cx="275022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176213" indent="-176213" latinLnBrk="0">
              <a:spcAft>
                <a:spcPts val="200"/>
              </a:spcAft>
              <a:buClr>
                <a:srgbClr val="0086EA"/>
              </a:buClr>
              <a:buSzPct val="80000"/>
              <a:buFont typeface="Rix고딕 M" panose="02020603020101020101" pitchFamily="18" charset="-127"/>
              <a:buChar char="▶"/>
              <a:defRPr sz="14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  <a:lvl2pPr marL="130175" lvl="1" indent="-130175" fontAlgn="base" latinLnBrk="0">
              <a:lnSpc>
                <a:spcPct val="110000"/>
              </a:lnSpc>
              <a:spcAft>
                <a:spcPts val="1000"/>
              </a:spcAft>
              <a:buClr>
                <a:srgbClr val="0079C1"/>
              </a:buClr>
              <a:buSzPct val="100000"/>
              <a:buFont typeface="Wingdings" pitchFamily="2" charset="2"/>
              <a:buChar char="§"/>
              <a:tabLst>
                <a:tab pos="714375" algn="l"/>
              </a:tabLst>
              <a:defRPr sz="1100" ker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itchFamily="34" charset="0"/>
              </a:defRPr>
            </a:lvl2pPr>
          </a:lstStyle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계량시스템 단계별 시스템 적용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사용자 </a:t>
            </a:r>
            <a:r>
              <a:rPr lang="ko-KR" altLang="en-US" sz="1050" spc="100" dirty="0" err="1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집체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교육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(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교육자료 배포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)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  -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대상 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: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차량기사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,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운송사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,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계량담당자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스마트 계량 안정화 모니터링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54138" y="5233883"/>
            <a:ext cx="3217010" cy="902999"/>
            <a:chOff x="3436620" y="4838700"/>
            <a:chExt cx="3148068" cy="1304925"/>
          </a:xfrm>
        </p:grpSpPr>
        <p:sp>
          <p:nvSpPr>
            <p:cNvPr id="10" name="자유형 9"/>
            <p:cNvSpPr/>
            <p:nvPr/>
          </p:nvSpPr>
          <p:spPr>
            <a:xfrm>
              <a:off x="3436620" y="4838700"/>
              <a:ext cx="0" cy="1304925"/>
            </a:xfrm>
            <a:custGeom>
              <a:avLst/>
              <a:gdLst>
                <a:gd name="connsiteX0" fmla="*/ 0 w 0"/>
                <a:gd name="connsiteY0" fmla="*/ 0 h 1200150"/>
                <a:gd name="connsiteX1" fmla="*/ 0 w 0"/>
                <a:gd name="connsiteY1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00150">
                  <a:moveTo>
                    <a:pt x="0" y="0"/>
                  </a:moveTo>
                  <a:lnTo>
                    <a:pt x="0" y="1200150"/>
                  </a:lnTo>
                </a:path>
              </a:pathLst>
            </a:cu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6584688" y="4838700"/>
              <a:ext cx="0" cy="1304925"/>
            </a:xfrm>
            <a:custGeom>
              <a:avLst/>
              <a:gdLst>
                <a:gd name="connsiteX0" fmla="*/ 0 w 0"/>
                <a:gd name="connsiteY0" fmla="*/ 0 h 1200150"/>
                <a:gd name="connsiteX1" fmla="*/ 0 w 0"/>
                <a:gd name="connsiteY1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00150">
                  <a:moveTo>
                    <a:pt x="0" y="0"/>
                  </a:moveTo>
                  <a:lnTo>
                    <a:pt x="0" y="1200150"/>
                  </a:lnTo>
                </a:path>
              </a:pathLst>
            </a:cu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60108" y="4758489"/>
            <a:ext cx="3024000" cy="432000"/>
            <a:chOff x="540919" y="5086711"/>
            <a:chExt cx="2959194" cy="432000"/>
          </a:xfrm>
        </p:grpSpPr>
        <p:sp>
          <p:nvSpPr>
            <p:cNvPr id="13" name="한쪽 모서리가 잘린 사각형 12"/>
            <p:cNvSpPr/>
            <p:nvPr/>
          </p:nvSpPr>
          <p:spPr>
            <a:xfrm flipV="1">
              <a:off x="540919" y="5086711"/>
              <a:ext cx="2959194" cy="432000"/>
            </a:xfrm>
            <a:prstGeom prst="snip1Rect">
              <a:avLst/>
            </a:prstGeom>
            <a:solidFill>
              <a:srgbClr val="777777"/>
            </a:solidFill>
            <a:ln>
              <a:noFill/>
            </a:ln>
            <a:effectLst/>
          </p:spPr>
          <p:txBody>
            <a:bodyPr vert="eaVert" wrap="squar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94743" y="5177919"/>
              <a:ext cx="1331111" cy="21544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0000" tIns="0" rIns="9000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 latinLnBrk="0"/>
              <a:r>
                <a:rPr lang="ko-KR" altLang="en-US" sz="1400" kern="0" spc="100" dirty="0">
                  <a:solidFill>
                    <a:schemeClr val="bg1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  <a:cs typeface="Tahoma" pitchFamily="34" charset="0"/>
                </a:rPr>
                <a:t>분석</a:t>
              </a:r>
              <a:r>
                <a:rPr lang="en-US" altLang="ko-KR" sz="1400" kern="0" spc="100" dirty="0">
                  <a:solidFill>
                    <a:schemeClr val="bg1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  <a:cs typeface="Tahoma" pitchFamily="34" charset="0"/>
                </a:rPr>
                <a:t>/</a:t>
              </a:r>
              <a:r>
                <a:rPr lang="ko-KR" altLang="en-US" sz="1400" kern="0" spc="100" dirty="0">
                  <a:solidFill>
                    <a:schemeClr val="bg1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  <a:cs typeface="Tahoma" pitchFamily="34" charset="0"/>
                </a:rPr>
                <a:t>설계단계</a:t>
              </a:r>
            </a:p>
          </p:txBody>
        </p:sp>
        <p:sp>
          <p:nvSpPr>
            <p:cNvPr id="15" name="직각 삼각형 14"/>
            <p:cNvSpPr/>
            <p:nvPr/>
          </p:nvSpPr>
          <p:spPr>
            <a:xfrm rot="5400000">
              <a:off x="629836" y="5051265"/>
              <a:ext cx="374056" cy="48815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16" y="5130244"/>
              <a:ext cx="307113" cy="22874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3656748" y="4758489"/>
            <a:ext cx="3024000" cy="431889"/>
            <a:chOff x="3533631" y="5086711"/>
            <a:chExt cx="2959194" cy="431889"/>
          </a:xfrm>
        </p:grpSpPr>
        <p:sp>
          <p:nvSpPr>
            <p:cNvPr id="18" name="한쪽 모서리가 잘린 사각형 17"/>
            <p:cNvSpPr/>
            <p:nvPr/>
          </p:nvSpPr>
          <p:spPr>
            <a:xfrm flipV="1">
              <a:off x="3533631" y="5086711"/>
              <a:ext cx="2959194" cy="431889"/>
            </a:xfrm>
            <a:prstGeom prst="snip1Rect">
              <a:avLst/>
            </a:prstGeom>
            <a:solidFill>
              <a:srgbClr val="777777"/>
            </a:solidFill>
            <a:ln>
              <a:noFill/>
            </a:ln>
            <a:effectLst/>
          </p:spPr>
          <p:txBody>
            <a:bodyPr vert="eaVert" wrap="squar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88767" y="5177919"/>
              <a:ext cx="1928477" cy="21544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0000" tIns="0" rIns="9000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ko-KR" altLang="en-US" sz="1400" kern="0" spc="100" dirty="0">
                  <a:solidFill>
                    <a:schemeClr val="bg1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  <a:cs typeface="Tahoma" pitchFamily="34" charset="0"/>
                </a:rPr>
                <a:t>개발</a:t>
              </a:r>
              <a:r>
                <a:rPr lang="en-US" altLang="ko-KR" sz="1400" kern="0" spc="100" dirty="0">
                  <a:solidFill>
                    <a:schemeClr val="bg1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  <a:cs typeface="Tahoma" pitchFamily="34" charset="0"/>
                </a:rPr>
                <a:t>/</a:t>
              </a:r>
              <a:r>
                <a:rPr lang="ko-KR" altLang="en-US" sz="1400" kern="0" spc="100" dirty="0">
                  <a:solidFill>
                    <a:schemeClr val="bg1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  <a:cs typeface="Tahoma" pitchFamily="34" charset="0"/>
                </a:rPr>
                <a:t>통합 테스트 단계</a:t>
              </a:r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3620686" y="5051265"/>
              <a:ext cx="374056" cy="48815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848" y="5130244"/>
              <a:ext cx="289216" cy="226002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6886313" y="4758489"/>
            <a:ext cx="2772000" cy="431889"/>
            <a:chOff x="6526343" y="5086711"/>
            <a:chExt cx="2712594" cy="431889"/>
          </a:xfrm>
        </p:grpSpPr>
        <p:sp>
          <p:nvSpPr>
            <p:cNvPr id="23" name="한쪽 모서리가 잘린 사각형 22"/>
            <p:cNvSpPr/>
            <p:nvPr/>
          </p:nvSpPr>
          <p:spPr>
            <a:xfrm flipV="1">
              <a:off x="6526343" y="5086711"/>
              <a:ext cx="2712594" cy="431889"/>
            </a:xfrm>
            <a:prstGeom prst="snip1Rect">
              <a:avLst/>
            </a:prstGeom>
            <a:solidFill>
              <a:srgbClr val="777777"/>
            </a:solidFill>
            <a:ln>
              <a:noFill/>
            </a:ln>
            <a:effectLst/>
          </p:spPr>
          <p:txBody>
            <a:bodyPr vert="eaVert" wrap="square" lIns="0" tIns="0" rIns="0" bIns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endPara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381479" y="5177919"/>
              <a:ext cx="1128466" cy="21544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0000" tIns="0" rIns="9000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ko-KR" altLang="en-US" sz="1400" kern="0" spc="100" dirty="0">
                  <a:solidFill>
                    <a:schemeClr val="bg1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  <a:cs typeface="Tahoma" pitchFamily="34" charset="0"/>
                </a:rPr>
                <a:t>적용</a:t>
              </a:r>
              <a:r>
                <a:rPr lang="en-US" altLang="ko-KR" sz="1400" kern="0" spc="100" dirty="0">
                  <a:solidFill>
                    <a:schemeClr val="bg1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  <a:cs typeface="Tahoma" pitchFamily="34" charset="0"/>
                </a:rPr>
                <a:t>/</a:t>
              </a:r>
              <a:r>
                <a:rPr lang="ko-KR" altLang="en-US" sz="1400" kern="0" spc="100" dirty="0">
                  <a:solidFill>
                    <a:schemeClr val="bg1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  <a:cs typeface="Tahoma" pitchFamily="34" charset="0"/>
                </a:rPr>
                <a:t>안정화</a:t>
              </a:r>
            </a:p>
          </p:txBody>
        </p:sp>
        <p:sp>
          <p:nvSpPr>
            <p:cNvPr id="25" name="직각 삼각형 24"/>
            <p:cNvSpPr/>
            <p:nvPr/>
          </p:nvSpPr>
          <p:spPr>
            <a:xfrm rot="5400000">
              <a:off x="6611536" y="5051265"/>
              <a:ext cx="374056" cy="48815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180" y="5130244"/>
              <a:ext cx="289216" cy="191992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728493" y="5231692"/>
            <a:ext cx="2983033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176213" indent="-176213" latinLnBrk="0">
              <a:spcAft>
                <a:spcPts val="200"/>
              </a:spcAft>
              <a:buClr>
                <a:srgbClr val="0086EA"/>
              </a:buClr>
              <a:buSzPct val="80000"/>
              <a:buFont typeface="Rix고딕 M" panose="02020603020101020101" pitchFamily="18" charset="-127"/>
              <a:buChar char="▶"/>
              <a:defRPr sz="1400">
                <a:solidFill>
                  <a:srgbClr val="0070C0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  <a:lvl2pPr marL="130175" lvl="1" indent="-130175" fontAlgn="base" latinLnBrk="0">
              <a:lnSpc>
                <a:spcPct val="110000"/>
              </a:lnSpc>
              <a:spcAft>
                <a:spcPts val="1000"/>
              </a:spcAft>
              <a:buClr>
                <a:srgbClr val="0079C1"/>
              </a:buClr>
              <a:buSzPct val="100000"/>
              <a:buFont typeface="Wingdings" pitchFamily="2" charset="2"/>
              <a:buChar char="§"/>
              <a:tabLst>
                <a:tab pos="714375" algn="l"/>
              </a:tabLst>
              <a:defRPr sz="1100" kern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ahoma" pitchFamily="34" charset="0"/>
              </a:defRPr>
            </a:lvl2pPr>
          </a:lstStyle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PMO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의 적극적인 지원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 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-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계량 품목별 계량 프로세스 개발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/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테스트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   -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개발 산출물 테스트 및 승인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개발 점검회의 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: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월 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1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회</a:t>
            </a:r>
            <a:endParaRPr lang="en-US" altLang="ko-KR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   - 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개발대상 및 개발결과 확인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(PMO/</a:t>
            </a:r>
            <a:r>
              <a:rPr lang="ko-KR" altLang="en-US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개발팀</a:t>
            </a:r>
            <a:r>
              <a:rPr lang="en-US" altLang="ko-KR" sz="1050" spc="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)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ko-KR" altLang="en-US" sz="1050" spc="100" dirty="0">
              <a:solidFill>
                <a:schemeClr val="tx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6229D5-B76D-4343-92B8-073F7C41E757}"/>
              </a:ext>
            </a:extLst>
          </p:cNvPr>
          <p:cNvSpPr txBox="1"/>
          <p:nvPr/>
        </p:nvSpPr>
        <p:spPr>
          <a:xfrm>
            <a:off x="220980" y="1240256"/>
            <a:ext cx="9288687" cy="607002"/>
          </a:xfrm>
          <a:prstGeom prst="round2SameRect">
            <a:avLst/>
          </a:prstGeom>
          <a:solidFill>
            <a:schemeClr val="accent2"/>
          </a:solidFill>
          <a:ln w="6350" cap="flat" cmpd="sng" algn="ctr">
            <a:solidFill>
              <a:srgbClr val="4B6580"/>
            </a:solidFill>
            <a:prstDash val="solid"/>
            <a:miter lim="800000"/>
          </a:ln>
          <a:effectLst/>
        </p:spPr>
        <p:txBody>
          <a:bodyPr spcFirstLastPara="0" vert="horz" wrap="square" lIns="7620" tIns="7620" rIns="7620" bIns="7620" numCol="1" spcCol="1270" anchor="ctr" anchorCtr="0">
            <a:noAutofit/>
          </a:bodyPr>
          <a:lstStyle>
            <a:defPPr>
              <a:defRPr lang="en-US"/>
            </a:defPPr>
            <a:lvl1pPr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1200" kern="0">
                <a:solidFill>
                  <a:prstClr val="white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defRPr>
            </a:lvl1pPr>
          </a:lstStyle>
          <a:p>
            <a:pPr lvl="2"/>
            <a:endParaRPr lang="ko-KR" altLang="en-US" dirty="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0FCFB31B-C7D0-42E1-A4B9-18A025E04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063869"/>
              </p:ext>
            </p:extLst>
          </p:nvPr>
        </p:nvGraphicFramePr>
        <p:xfrm>
          <a:off x="220976" y="1255495"/>
          <a:ext cx="9288000" cy="3088800"/>
        </p:xfrm>
        <a:graphic>
          <a:graphicData uri="http://schemas.openxmlformats.org/drawingml/2006/table">
            <a:tbl>
              <a:tblPr/>
              <a:tblGrid>
                <a:gridCol w="12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33846510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240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일정</a:t>
                      </a:r>
                      <a:endParaRPr lang="en-US" altLang="ko-KR" sz="1100" b="1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2026</a:t>
                      </a:r>
                      <a:r>
                        <a:rPr lang="ko-KR" altLang="en-US" sz="1100" b="1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년</a:t>
                      </a:r>
                      <a:endParaRPr lang="en-US" altLang="ko-KR" sz="1100" b="1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00"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kumimoji="0"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4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5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7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8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9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10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11</a:t>
                      </a:r>
                      <a:r>
                        <a:rPr lang="ko-KR" altLang="en-US" sz="1000" b="0" kern="1200" dirty="0">
                          <a:solidFill>
                            <a:schemeClr val="bg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월</a:t>
                      </a: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추진단계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Infra</a:t>
                      </a:r>
                    </a:p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일정 변경가능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)</a:t>
                      </a:r>
                    </a:p>
                  </a:txBody>
                  <a:tcPr marL="33369" marR="33369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본고딕 Medium" panose="020B0600000000000000" pitchFamily="34" charset="-127"/>
                          <a:ea typeface="본고딕 Medium" panose="020B0600000000000000" pitchFamily="34" charset="-127"/>
                          <a:cs typeface="Tahoma" pitchFamily="34" charset="0"/>
                        </a:rPr>
                        <a:t>업무별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14388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kern="1200" dirty="0">
                        <a:solidFill>
                          <a:schemeClr val="bg1"/>
                        </a:solidFill>
                        <a:latin typeface="본고딕 Medium" panose="020B0600000000000000" pitchFamily="34" charset="-127"/>
                        <a:ea typeface="본고딕 Medium" panose="020B0600000000000000" pitchFamily="34" charset="-127"/>
                        <a:cs typeface="Tahoma" pitchFamily="34" charset="0"/>
                      </a:endParaRPr>
                    </a:p>
                  </a:txBody>
                  <a:tcPr marL="33369" marR="33369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3944888" y="3612301"/>
            <a:ext cx="2548623" cy="324000"/>
            <a:chOff x="1443703" y="4387422"/>
            <a:chExt cx="3528000" cy="324000"/>
          </a:xfrm>
        </p:grpSpPr>
        <p:sp>
          <p:nvSpPr>
            <p:cNvPr id="31" name="AutoShape 331">
              <a:extLst>
                <a:ext uri="{FF2B5EF4-FFF2-40B4-BE49-F238E27FC236}">
                  <a16:creationId xmlns:a16="http://schemas.microsoft.com/office/drawing/2014/main" id="{818B00E4-CC78-4104-8C41-57A472BD83B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3045703" y="2785422"/>
              <a:ext cx="324000" cy="3528000"/>
            </a:xfrm>
            <a:prstGeom prst="leftBracket">
              <a:avLst>
                <a:gd name="adj" fmla="val 38304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  <a:round/>
              <a:headEnd type="none"/>
              <a:tailEnd type="none" w="med" len="med"/>
            </a:ln>
          </p:spPr>
          <p:txBody>
            <a:bodyPr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indent="-88900">
                <a:spcBef>
                  <a:spcPct val="20000"/>
                </a:spcBef>
                <a:buClr>
                  <a:srgbClr val="FFFFFF">
                    <a:lumMod val="50000"/>
                  </a:srgbClr>
                </a:buClr>
                <a:buFontTx/>
                <a:buBlip>
                  <a:blip r:embed="rId5"/>
                </a:buBlip>
              </a:pPr>
              <a:endParaRPr lang="ko-KR" altLang="ko-KR" sz="900" dirty="0">
                <a:solidFill>
                  <a:srgbClr val="000000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32" name="Rectangle 4177">
              <a:extLst>
                <a:ext uri="{FF2B5EF4-FFF2-40B4-BE49-F238E27FC236}">
                  <a16:creationId xmlns:a16="http://schemas.microsoft.com/office/drawing/2014/main" id="{3B5D6985-22CC-4939-B50B-7052F82D6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325" y="4416298"/>
              <a:ext cx="175301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885989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7BA8D5"/>
                </a:buClr>
                <a:defRPr/>
              </a:pPr>
              <a:r>
                <a:rPr lang="ko-KR" altLang="en-US" sz="900" dirty="0">
                  <a:latin typeface="본고딕 Bold" panose="020B0800000000000000" pitchFamily="34" charset="-127"/>
                  <a:ea typeface="본고딕 Bold" panose="020B0800000000000000" pitchFamily="34" charset="-127"/>
                </a:rPr>
                <a:t>스마트 계량 프로그램 개발 </a:t>
              </a:r>
              <a:endParaRPr lang="en-US" altLang="ko-KR" sz="900" dirty="0"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  <a:p>
              <a:pPr algn="ctr" defTabSz="885989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7BA8D5"/>
                </a:buClr>
                <a:defRPr/>
              </a:pPr>
              <a:r>
                <a:rPr lang="en-US" altLang="ko-KR" sz="900" dirty="0">
                  <a:latin typeface="본고딕 Bold" panose="020B0800000000000000" pitchFamily="34" charset="-127"/>
                  <a:ea typeface="본고딕 Bold" panose="020B0800000000000000" pitchFamily="34" charset="-127"/>
                </a:rPr>
                <a:t>(WEB,CS,APP)</a:t>
              </a:r>
              <a:endParaRPr lang="ko-KR" altLang="en-US" sz="900" dirty="0"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238288" y="3950027"/>
            <a:ext cx="1654828" cy="324000"/>
            <a:chOff x="373872" y="4694668"/>
            <a:chExt cx="2386567" cy="324000"/>
          </a:xfrm>
        </p:grpSpPr>
        <p:sp>
          <p:nvSpPr>
            <p:cNvPr id="34" name="AutoShape 331">
              <a:extLst>
                <a:ext uri="{FF2B5EF4-FFF2-40B4-BE49-F238E27FC236}">
                  <a16:creationId xmlns:a16="http://schemas.microsoft.com/office/drawing/2014/main" id="{818B00E4-CC78-4104-8C41-57A472BD83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405156" y="3663384"/>
              <a:ext cx="324000" cy="2386567"/>
            </a:xfrm>
            <a:prstGeom prst="leftBracket">
              <a:avLst>
                <a:gd name="adj" fmla="val 38304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  <a:round/>
              <a:headEnd type="none"/>
              <a:tailEnd type="none" w="med" len="med"/>
            </a:ln>
          </p:spPr>
          <p:txBody>
            <a:bodyPr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indent="-88900">
                <a:spcBef>
                  <a:spcPct val="20000"/>
                </a:spcBef>
                <a:buClr>
                  <a:srgbClr val="FFFFFF">
                    <a:lumMod val="50000"/>
                  </a:srgbClr>
                </a:buClr>
                <a:buFontTx/>
                <a:buBlip>
                  <a:blip r:embed="rId5"/>
                </a:buBlip>
              </a:pPr>
              <a:endParaRPr lang="ko-KR" altLang="ko-KR" sz="900" dirty="0">
                <a:solidFill>
                  <a:srgbClr val="000000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35" name="Rectangle 4177">
              <a:extLst>
                <a:ext uri="{FF2B5EF4-FFF2-40B4-BE49-F238E27FC236}">
                  <a16:creationId xmlns:a16="http://schemas.microsoft.com/office/drawing/2014/main" id="{3B5D6985-22CC-4939-B50B-7052F82D6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443" y="4787773"/>
              <a:ext cx="1120094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885989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7BA8D5"/>
                </a:buClr>
                <a:defRPr/>
              </a:pPr>
              <a:r>
                <a:rPr lang="ko-KR" altLang="en-US" sz="900" dirty="0">
                  <a:latin typeface="본고딕 Bold" panose="020B0800000000000000" pitchFamily="34" charset="-127"/>
                  <a:ea typeface="본고딕 Bold" panose="020B0800000000000000" pitchFamily="34" charset="-127"/>
                </a:rPr>
                <a:t>모바일 </a:t>
              </a:r>
              <a:r>
                <a:rPr lang="en-US" altLang="ko-KR" sz="900" dirty="0">
                  <a:latin typeface="본고딕 Bold" panose="020B0800000000000000" pitchFamily="34" charset="-127"/>
                  <a:ea typeface="본고딕 Bold" panose="020B0800000000000000" pitchFamily="34" charset="-127"/>
                </a:rPr>
                <a:t>App </a:t>
              </a:r>
              <a:r>
                <a:rPr lang="ko-KR" altLang="en-US" sz="900" dirty="0">
                  <a:latin typeface="본고딕 Bold" panose="020B0800000000000000" pitchFamily="34" charset="-127"/>
                  <a:ea typeface="본고딕 Bold" panose="020B0800000000000000" pitchFamily="34" charset="-127"/>
                </a:rPr>
                <a:t>설계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493511" y="3958111"/>
            <a:ext cx="979769" cy="324000"/>
            <a:chOff x="3926115" y="4702288"/>
            <a:chExt cx="986879" cy="324000"/>
          </a:xfrm>
        </p:grpSpPr>
        <p:sp>
          <p:nvSpPr>
            <p:cNvPr id="37" name="AutoShape 331">
              <a:extLst>
                <a:ext uri="{FF2B5EF4-FFF2-40B4-BE49-F238E27FC236}">
                  <a16:creationId xmlns:a16="http://schemas.microsoft.com/office/drawing/2014/main" id="{818B00E4-CC78-4104-8C41-57A472BD83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257555" y="4370848"/>
              <a:ext cx="324000" cy="986879"/>
            </a:xfrm>
            <a:prstGeom prst="leftBracket">
              <a:avLst>
                <a:gd name="adj" fmla="val 38304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  <a:round/>
              <a:headEnd type="none"/>
              <a:tailEnd type="none" w="med" len="med"/>
            </a:ln>
          </p:spPr>
          <p:txBody>
            <a:bodyPr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indent="-88900">
                <a:spcBef>
                  <a:spcPct val="20000"/>
                </a:spcBef>
                <a:buClr>
                  <a:srgbClr val="FFFFFF">
                    <a:lumMod val="50000"/>
                  </a:srgbClr>
                </a:buClr>
                <a:buFontTx/>
                <a:buBlip>
                  <a:blip r:embed="rId5"/>
                </a:buBlip>
              </a:pPr>
              <a:endParaRPr lang="ko-KR" altLang="ko-KR" sz="900" dirty="0">
                <a:solidFill>
                  <a:srgbClr val="000000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38" name="Rectangle 4177">
              <a:extLst>
                <a:ext uri="{FF2B5EF4-FFF2-40B4-BE49-F238E27FC236}">
                  <a16:creationId xmlns:a16="http://schemas.microsoft.com/office/drawing/2014/main" id="{3B5D6985-22CC-4939-B50B-7052F82D6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9243" y="4726813"/>
              <a:ext cx="55672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885989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7BA8D5"/>
                </a:buClr>
                <a:defRPr/>
              </a:pPr>
              <a:r>
                <a:rPr lang="ko-KR" altLang="en-US" sz="900" dirty="0">
                  <a:latin typeface="본고딕 Bold" panose="020B0800000000000000" pitchFamily="34" charset="-127"/>
                  <a:ea typeface="본고딕 Bold" panose="020B0800000000000000" pitchFamily="34" charset="-127"/>
                </a:rPr>
                <a:t>통합</a:t>
              </a:r>
              <a:endParaRPr lang="en-US" altLang="ko-KR" sz="900" dirty="0"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  <a:p>
              <a:pPr algn="ctr" defTabSz="885989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7BA8D5"/>
                </a:buClr>
                <a:defRPr/>
              </a:pPr>
              <a:r>
                <a:rPr lang="ko-KR" altLang="en-US" sz="900" dirty="0">
                  <a:latin typeface="본고딕 Bold" panose="020B0800000000000000" pitchFamily="34" charset="-127"/>
                  <a:ea typeface="본고딕 Bold" panose="020B0800000000000000" pitchFamily="34" charset="-127"/>
                </a:rPr>
                <a:t>테스트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238288" y="3609784"/>
            <a:ext cx="1647082" cy="324000"/>
            <a:chOff x="1333137" y="4354425"/>
            <a:chExt cx="1368000" cy="324000"/>
          </a:xfrm>
        </p:grpSpPr>
        <p:sp>
          <p:nvSpPr>
            <p:cNvPr id="40" name="AutoShape 331">
              <a:extLst>
                <a:ext uri="{FF2B5EF4-FFF2-40B4-BE49-F238E27FC236}">
                  <a16:creationId xmlns:a16="http://schemas.microsoft.com/office/drawing/2014/main" id="{818B00E4-CC78-4104-8C41-57A472BD83B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855137" y="3832425"/>
              <a:ext cx="324000" cy="1368000"/>
            </a:xfrm>
            <a:prstGeom prst="leftBracket">
              <a:avLst>
                <a:gd name="adj" fmla="val 38304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  <a:round/>
              <a:headEnd type="none"/>
              <a:tailEnd type="none" w="med" len="med"/>
            </a:ln>
          </p:spPr>
          <p:txBody>
            <a:bodyPr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indent="-88900">
                <a:spcBef>
                  <a:spcPct val="20000"/>
                </a:spcBef>
                <a:buClr>
                  <a:srgbClr val="FFFFFF">
                    <a:lumMod val="50000"/>
                  </a:srgbClr>
                </a:buClr>
                <a:buFontTx/>
                <a:buBlip>
                  <a:blip r:embed="rId5"/>
                </a:buBlip>
              </a:pPr>
              <a:endParaRPr lang="ko-KR" altLang="ko-KR" sz="900" dirty="0">
                <a:solidFill>
                  <a:srgbClr val="000000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41" name="Rectangle 4177">
              <a:extLst>
                <a:ext uri="{FF2B5EF4-FFF2-40B4-BE49-F238E27FC236}">
                  <a16:creationId xmlns:a16="http://schemas.microsoft.com/office/drawing/2014/main" id="{3B5D6985-22CC-4939-B50B-7052F82D6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162" y="4373647"/>
              <a:ext cx="1008639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885989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7BA8D5"/>
                </a:buClr>
                <a:defRPr/>
              </a:pPr>
              <a:r>
                <a:rPr lang="ko-KR" altLang="en-US" sz="900" dirty="0">
                  <a:latin typeface="본고딕 Bold" panose="020B0800000000000000" pitchFamily="34" charset="-127"/>
                  <a:ea typeface="본고딕 Bold" panose="020B0800000000000000" pitchFamily="34" charset="-127"/>
                </a:rPr>
                <a:t>계량대 프로세스 </a:t>
              </a:r>
              <a:endParaRPr lang="en-US" altLang="ko-KR" sz="900" dirty="0"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  <a:p>
              <a:pPr algn="ctr" defTabSz="885989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7BA8D5"/>
                </a:buClr>
                <a:defRPr/>
              </a:pPr>
              <a:r>
                <a:rPr lang="ko-KR" altLang="en-US" sz="900" dirty="0">
                  <a:latin typeface="본고딕 Bold" panose="020B0800000000000000" pitchFamily="34" charset="-127"/>
                  <a:ea typeface="본고딕 Bold" panose="020B0800000000000000" pitchFamily="34" charset="-127"/>
                </a:rPr>
                <a:t>분석 및 설계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479572" y="3613229"/>
            <a:ext cx="1026788" cy="324000"/>
            <a:chOff x="2387320" y="4388350"/>
            <a:chExt cx="1391875" cy="324000"/>
          </a:xfrm>
        </p:grpSpPr>
        <p:sp>
          <p:nvSpPr>
            <p:cNvPr id="43" name="AutoShape 331">
              <a:extLst>
                <a:ext uri="{FF2B5EF4-FFF2-40B4-BE49-F238E27FC236}">
                  <a16:creationId xmlns:a16="http://schemas.microsoft.com/office/drawing/2014/main" id="{818B00E4-CC78-4104-8C41-57A472BD83B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2921258" y="3854412"/>
              <a:ext cx="324000" cy="1391875"/>
            </a:xfrm>
            <a:prstGeom prst="leftBracket">
              <a:avLst>
                <a:gd name="adj" fmla="val 38304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  <a:round/>
              <a:headEnd type="none"/>
              <a:tailEnd type="none" w="med" len="med"/>
            </a:ln>
          </p:spPr>
          <p:txBody>
            <a:bodyPr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indent="-88900">
                <a:spcBef>
                  <a:spcPct val="20000"/>
                </a:spcBef>
                <a:buClr>
                  <a:srgbClr val="FFFFFF">
                    <a:lumMod val="50000"/>
                  </a:srgbClr>
                </a:buClr>
                <a:buFontTx/>
                <a:buBlip>
                  <a:blip r:embed="rId5"/>
                </a:buBlip>
              </a:pPr>
              <a:endParaRPr lang="ko-KR" altLang="ko-KR" sz="900" dirty="0">
                <a:solidFill>
                  <a:srgbClr val="000000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44" name="Rectangle 4177">
              <a:extLst>
                <a:ext uri="{FF2B5EF4-FFF2-40B4-BE49-F238E27FC236}">
                  <a16:creationId xmlns:a16="http://schemas.microsoft.com/office/drawing/2014/main" id="{3B5D6985-22CC-4939-B50B-7052F82D6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886" y="4482848"/>
              <a:ext cx="686085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885989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7BA8D5"/>
                </a:buClr>
                <a:defRPr/>
              </a:pPr>
              <a:r>
                <a:rPr lang="ko-KR" altLang="en-US" sz="900" dirty="0">
                  <a:latin typeface="본고딕 Bold" panose="020B0800000000000000" pitchFamily="34" charset="-127"/>
                  <a:ea typeface="본고딕 Bold" panose="020B0800000000000000" pitchFamily="34" charset="-127"/>
                </a:rPr>
                <a:t>본 가동 안정화</a:t>
              </a:r>
            </a:p>
          </p:txBody>
        </p:sp>
      </p:grpSp>
      <p:sp>
        <p:nvSpPr>
          <p:cNvPr id="45" name="Line 234">
            <a:extLst>
              <a:ext uri="{FF2B5EF4-FFF2-40B4-BE49-F238E27FC236}">
                <a16:creationId xmlns:a16="http://schemas.microsoft.com/office/drawing/2014/main" id="{C4F3B02D-297C-49E4-8DCE-9EBE61D16A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88740" y="3941019"/>
            <a:ext cx="633948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2" tIns="45712" rIns="91422" bIns="45712"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algn="ctr" defTabSz="8143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7BA8D5"/>
              </a:buClr>
              <a:buFont typeface="Wingdings 2" pitchFamily="18" charset="2"/>
              <a:buChar char="¡"/>
            </a:pPr>
            <a:endParaRPr kumimoji="1" lang="ko-KR" altLang="en-US" sz="90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46" name="Oval 233">
            <a:extLst>
              <a:ext uri="{FF2B5EF4-FFF2-40B4-BE49-F238E27FC236}">
                <a16:creationId xmlns:a16="http://schemas.microsoft.com/office/drawing/2014/main" id="{8EFCA3CB-8ECB-444B-B195-C536263EA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01272" y="3898851"/>
            <a:ext cx="93600" cy="936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algn="ctr"/>
            <a:endParaRPr lang="ko-KR" altLang="ko-KR" sz="900" dirty="0"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47" name="Oval 233">
            <a:extLst>
              <a:ext uri="{FF2B5EF4-FFF2-40B4-BE49-F238E27FC236}">
                <a16:creationId xmlns:a16="http://schemas.microsoft.com/office/drawing/2014/main" id="{8EFCA3CB-8ECB-444B-B195-C536263EA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86253" y="3898851"/>
            <a:ext cx="93600" cy="936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algn="ctr"/>
            <a:endParaRPr lang="ko-KR" altLang="ko-KR" sz="900" dirty="0"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48" name="Oval 233">
            <a:extLst>
              <a:ext uri="{FF2B5EF4-FFF2-40B4-BE49-F238E27FC236}">
                <a16:creationId xmlns:a16="http://schemas.microsoft.com/office/drawing/2014/main" id="{8EFCA3CB-8ECB-444B-B195-C536263EA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72880" y="3898851"/>
            <a:ext cx="93600" cy="936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algn="ctr"/>
            <a:endParaRPr lang="ko-KR" altLang="ko-KR" sz="900" dirty="0"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49" name="갈매기형 수장 35">
            <a:extLst>
              <a:ext uri="{FF2B5EF4-FFF2-40B4-BE49-F238E27FC236}">
                <a16:creationId xmlns:a16="http://schemas.microsoft.com/office/drawing/2014/main" id="{25CCE34F-414A-4288-B0FB-94034AC036FE}"/>
              </a:ext>
            </a:extLst>
          </p:cNvPr>
          <p:cNvSpPr/>
          <p:nvPr/>
        </p:nvSpPr>
        <p:spPr>
          <a:xfrm>
            <a:off x="7257256" y="2104352"/>
            <a:ext cx="1452193" cy="576000"/>
          </a:xfrm>
          <a:prstGeom prst="chevron">
            <a:avLst>
              <a:gd name="adj" fmla="val 27714"/>
            </a:avLst>
          </a:prstGeom>
          <a:solidFill>
            <a:srgbClr val="8BA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오각형 34">
            <a:extLst>
              <a:ext uri="{FF2B5EF4-FFF2-40B4-BE49-F238E27FC236}">
                <a16:creationId xmlns:a16="http://schemas.microsoft.com/office/drawing/2014/main" id="{8E250F24-5129-4CDB-92E5-849561BFEC50}"/>
              </a:ext>
            </a:extLst>
          </p:cNvPr>
          <p:cNvSpPr/>
          <p:nvPr/>
        </p:nvSpPr>
        <p:spPr>
          <a:xfrm>
            <a:off x="3788996" y="2104352"/>
            <a:ext cx="3684284" cy="576000"/>
          </a:xfrm>
          <a:prstGeom prst="homePlate">
            <a:avLst>
              <a:gd name="adj" fmla="val 27236"/>
            </a:avLst>
          </a:prstGeom>
          <a:solidFill>
            <a:srgbClr val="B7D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916A9E-BBDE-4D36-BCA1-87DC7B50A13C}"/>
              </a:ext>
            </a:extLst>
          </p:cNvPr>
          <p:cNvSpPr txBox="1"/>
          <p:nvPr/>
        </p:nvSpPr>
        <p:spPr>
          <a:xfrm>
            <a:off x="5004003" y="215332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2452"/>
                </a:solidFill>
                <a:latin typeface="+mj-ea"/>
                <a:ea typeface="+mj-ea"/>
              </a:rPr>
              <a:t>개발</a:t>
            </a:r>
            <a:r>
              <a:rPr lang="en-US" altLang="ko-KR" sz="1600" dirty="0">
                <a:solidFill>
                  <a:srgbClr val="002452"/>
                </a:solidFill>
                <a:latin typeface="+mj-ea"/>
                <a:ea typeface="+mj-ea"/>
              </a:rPr>
              <a:t>/</a:t>
            </a:r>
            <a:r>
              <a:rPr lang="ko-KR" altLang="en-US" sz="1600" dirty="0">
                <a:solidFill>
                  <a:srgbClr val="002452"/>
                </a:solidFill>
                <a:latin typeface="+mj-ea"/>
                <a:ea typeface="+mj-ea"/>
              </a:rPr>
              <a:t>테스트</a:t>
            </a:r>
            <a:endParaRPr lang="ko-KR" altLang="en-US" sz="1600" b="1" dirty="0">
              <a:solidFill>
                <a:srgbClr val="002452"/>
              </a:solidFill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F9E8C5-7C66-420E-A60C-613D803C6194}"/>
              </a:ext>
            </a:extLst>
          </p:cNvPr>
          <p:cNvSpPr txBox="1"/>
          <p:nvPr/>
        </p:nvSpPr>
        <p:spPr>
          <a:xfrm>
            <a:off x="7427740" y="2153325"/>
            <a:ext cx="1269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2452"/>
                </a:solidFill>
                <a:latin typeface="+mj-ea"/>
                <a:ea typeface="+mj-ea"/>
              </a:rPr>
              <a:t>적용</a:t>
            </a:r>
            <a:r>
              <a:rPr lang="en-US" altLang="ko-KR" sz="1600" dirty="0">
                <a:solidFill>
                  <a:srgbClr val="002452"/>
                </a:solidFill>
                <a:latin typeface="+mj-ea"/>
                <a:ea typeface="+mj-ea"/>
              </a:rPr>
              <a:t>/</a:t>
            </a:r>
            <a:r>
              <a:rPr lang="ko-KR" altLang="en-US" sz="1600" dirty="0">
                <a:solidFill>
                  <a:srgbClr val="002452"/>
                </a:solidFill>
                <a:latin typeface="+mj-ea"/>
                <a:ea typeface="+mj-ea"/>
              </a:rPr>
              <a:t>안정화</a:t>
            </a:r>
          </a:p>
        </p:txBody>
      </p:sp>
      <p:sp>
        <p:nvSpPr>
          <p:cNvPr id="53" name="오각형 34">
            <a:extLst>
              <a:ext uri="{FF2B5EF4-FFF2-40B4-BE49-F238E27FC236}">
                <a16:creationId xmlns:a16="http://schemas.microsoft.com/office/drawing/2014/main" id="{8E250F24-5129-4CDB-92E5-849561BFEC50}"/>
              </a:ext>
            </a:extLst>
          </p:cNvPr>
          <p:cNvSpPr/>
          <p:nvPr/>
        </p:nvSpPr>
        <p:spPr>
          <a:xfrm>
            <a:off x="2144688" y="2104352"/>
            <a:ext cx="1858796" cy="576000"/>
          </a:xfrm>
          <a:prstGeom prst="homePlate">
            <a:avLst>
              <a:gd name="adj" fmla="val 27236"/>
            </a:avLst>
          </a:prstGeom>
          <a:solidFill>
            <a:srgbClr val="D4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452"/>
              </a:solidFill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916A9E-BBDE-4D36-BCA1-87DC7B50A13C}"/>
              </a:ext>
            </a:extLst>
          </p:cNvPr>
          <p:cNvSpPr txBox="1"/>
          <p:nvPr/>
        </p:nvSpPr>
        <p:spPr>
          <a:xfrm>
            <a:off x="2563415" y="2153325"/>
            <a:ext cx="1021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2452"/>
                </a:solidFill>
                <a:latin typeface="+mj-ea"/>
                <a:ea typeface="+mj-ea"/>
              </a:rPr>
              <a:t>분석</a:t>
            </a:r>
            <a:r>
              <a:rPr lang="en-US" altLang="ko-KR" sz="1600" dirty="0">
                <a:solidFill>
                  <a:srgbClr val="002452"/>
                </a:solidFill>
                <a:latin typeface="+mj-ea"/>
                <a:ea typeface="+mj-ea"/>
              </a:rPr>
              <a:t>/</a:t>
            </a:r>
            <a:r>
              <a:rPr lang="ko-KR" altLang="en-US" sz="1600" dirty="0">
                <a:solidFill>
                  <a:srgbClr val="002452"/>
                </a:solidFill>
                <a:latin typeface="+mj-ea"/>
                <a:ea typeface="+mj-ea"/>
              </a:rPr>
              <a:t>설계</a:t>
            </a:r>
            <a:endParaRPr lang="ko-KR" altLang="en-US" sz="1400" dirty="0">
              <a:solidFill>
                <a:srgbClr val="002452"/>
              </a:solidFill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7EE70E-6E7F-498C-93A9-FF28AB297B9C}"/>
              </a:ext>
            </a:extLst>
          </p:cNvPr>
          <p:cNvSpPr txBox="1"/>
          <p:nvPr/>
        </p:nvSpPr>
        <p:spPr>
          <a:xfrm>
            <a:off x="4304928" y="2419871"/>
            <a:ext cx="26035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j-ea"/>
                <a:ea typeface="+mj-ea"/>
              </a:rPr>
              <a:t>프로그램</a:t>
            </a:r>
            <a:r>
              <a:rPr lang="en-US" altLang="ko-KR" sz="900" dirty="0">
                <a:latin typeface="+mj-ea"/>
                <a:ea typeface="+mj-ea"/>
              </a:rPr>
              <a:t>(WEB/CS/APP)</a:t>
            </a:r>
            <a:r>
              <a:rPr lang="ko-KR" altLang="en-US" sz="900" dirty="0">
                <a:latin typeface="+mj-ea"/>
                <a:ea typeface="+mj-ea"/>
              </a:rPr>
              <a:t> 개발 및 기능</a:t>
            </a:r>
            <a:r>
              <a:rPr lang="en-US" altLang="ko-KR" sz="900" dirty="0">
                <a:latin typeface="+mj-ea"/>
                <a:ea typeface="+mj-ea"/>
              </a:rPr>
              <a:t>/</a:t>
            </a:r>
            <a:r>
              <a:rPr lang="ko-KR" altLang="en-US" sz="900" dirty="0">
                <a:latin typeface="+mj-ea"/>
                <a:ea typeface="+mj-ea"/>
              </a:rPr>
              <a:t>통합 테스트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7EE70E-6E7F-498C-93A9-FF28AB297B9C}"/>
              </a:ext>
            </a:extLst>
          </p:cNvPr>
          <p:cNvSpPr txBox="1"/>
          <p:nvPr/>
        </p:nvSpPr>
        <p:spPr>
          <a:xfrm>
            <a:off x="2444760" y="2419871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latin typeface="+mj-ea"/>
                <a:ea typeface="+mj-ea"/>
              </a:rPr>
              <a:t>프로세스</a:t>
            </a:r>
            <a:r>
              <a:rPr lang="en-US" altLang="ko-KR" sz="900" dirty="0">
                <a:latin typeface="+mj-ea"/>
                <a:ea typeface="+mj-ea"/>
              </a:rPr>
              <a:t>/</a:t>
            </a:r>
            <a:r>
              <a:rPr lang="ko-KR" altLang="en-US" sz="900" dirty="0">
                <a:latin typeface="+mj-ea"/>
                <a:ea typeface="+mj-ea"/>
              </a:rPr>
              <a:t>시스템 설계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7EE70E-6E7F-498C-93A9-FF28AB297B9C}"/>
              </a:ext>
            </a:extLst>
          </p:cNvPr>
          <p:cNvSpPr txBox="1"/>
          <p:nvPr/>
        </p:nvSpPr>
        <p:spPr>
          <a:xfrm>
            <a:off x="7610641" y="2419871"/>
            <a:ext cx="8707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j-ea"/>
                <a:ea typeface="+mj-ea"/>
              </a:rPr>
              <a:t>적용 및 안정화</a:t>
            </a:r>
          </a:p>
        </p:txBody>
      </p:sp>
      <p:sp>
        <p:nvSpPr>
          <p:cNvPr id="59" name="Oval 233">
            <a:extLst>
              <a:ext uri="{FF2B5EF4-FFF2-40B4-BE49-F238E27FC236}">
                <a16:creationId xmlns:a16="http://schemas.microsoft.com/office/drawing/2014/main" id="{8EFCA3CB-8ECB-444B-B195-C536263EA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43576" y="3904447"/>
            <a:ext cx="93600" cy="936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algn="ctr"/>
            <a:endParaRPr lang="ko-KR" altLang="ko-KR" sz="900" dirty="0"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60" name="Oval 233">
            <a:extLst>
              <a:ext uri="{FF2B5EF4-FFF2-40B4-BE49-F238E27FC236}">
                <a16:creationId xmlns:a16="http://schemas.microsoft.com/office/drawing/2014/main" id="{8EFCA3CB-8ECB-444B-B195-C536263EA4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59800" y="3898851"/>
            <a:ext cx="93600" cy="936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algn="ctr"/>
            <a:endParaRPr lang="ko-KR" altLang="ko-KR" sz="900" dirty="0">
              <a:latin typeface="본고딕 Bold" panose="020B0800000000000000" pitchFamily="34" charset="-127"/>
              <a:ea typeface="본고딕 Bold" panose="020B0800000000000000" pitchFamily="34" charset="-127"/>
            </a:endParaRPr>
          </a:p>
        </p:txBody>
      </p:sp>
      <p:sp>
        <p:nvSpPr>
          <p:cNvPr id="61" name="Rectangle 78">
            <a:extLst>
              <a:ext uri="{FF2B5EF4-FFF2-40B4-BE49-F238E27FC236}">
                <a16:creationId xmlns:a16="http://schemas.microsoft.com/office/drawing/2014/main" id="{38850568-8F14-4216-A53B-F6D589C82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898" y="1867050"/>
            <a:ext cx="144000" cy="144000"/>
          </a:xfrm>
          <a:prstGeom prst="star5">
            <a:avLst/>
          </a:prstGeom>
          <a:gradFill>
            <a:gsLst>
              <a:gs pos="0">
                <a:srgbClr val="C00000"/>
              </a:gs>
              <a:gs pos="100000">
                <a:srgbClr val="C00000"/>
              </a:gs>
            </a:gsLst>
            <a:lin ang="10800000" scaled="1"/>
          </a:gradFill>
          <a:ln>
            <a:noFill/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867" eaLnBrk="0" latinLnBrk="0" hangingPunct="0">
              <a:lnSpc>
                <a:spcPts val="1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000" b="1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1D8A5F-E923-4570-9DDB-0EA51F696A18}"/>
              </a:ext>
            </a:extLst>
          </p:cNvPr>
          <p:cNvSpPr txBox="1"/>
          <p:nvPr/>
        </p:nvSpPr>
        <p:spPr>
          <a:xfrm>
            <a:off x="7497524" y="1813944"/>
            <a:ext cx="977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00" kern="0" spc="-20" dirty="0">
                <a:ln>
                  <a:solidFill>
                    <a:srgbClr val="E6E6E6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시스템 </a:t>
            </a:r>
            <a:r>
              <a:rPr lang="en-US" altLang="ko-KR" sz="1000" kern="0" spc="-20" dirty="0">
                <a:ln>
                  <a:solidFill>
                    <a:srgbClr val="E6E6E6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Open</a:t>
            </a:r>
            <a:endParaRPr kumimoji="0" lang="en-US" altLang="ko-KR" sz="1000" b="0" i="0" u="none" strike="noStrike" kern="0" cap="none" spc="-20" normalizeH="0" baseline="0" noProof="0" dirty="0">
              <a:ln>
                <a:solidFill>
                  <a:srgbClr val="E6E6E6">
                    <a:shade val="50000"/>
                    <a:alpha val="0"/>
                  </a:srgbClr>
                </a:solidFill>
              </a:ln>
              <a:solidFill>
                <a:srgbClr val="FF0000"/>
              </a:solidFill>
              <a:effectLst/>
              <a:uLnTx/>
              <a:uFillTx/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4432258" y="2897350"/>
            <a:ext cx="4121142" cy="592673"/>
            <a:chOff x="5008322" y="3069870"/>
            <a:chExt cx="4121142" cy="592673"/>
          </a:xfrm>
        </p:grpSpPr>
        <p:grpSp>
          <p:nvGrpSpPr>
            <p:cNvPr id="64" name="그룹 63"/>
            <p:cNvGrpSpPr/>
            <p:nvPr/>
          </p:nvGrpSpPr>
          <p:grpSpPr>
            <a:xfrm>
              <a:off x="6503170" y="3069870"/>
              <a:ext cx="1186134" cy="288000"/>
              <a:chOff x="2852956" y="4423423"/>
              <a:chExt cx="1734302" cy="288000"/>
            </a:xfrm>
          </p:grpSpPr>
          <p:sp>
            <p:nvSpPr>
              <p:cNvPr id="81" name="AutoShape 331">
                <a:extLst>
                  <a:ext uri="{FF2B5EF4-FFF2-40B4-BE49-F238E27FC236}">
                    <a16:creationId xmlns:a16="http://schemas.microsoft.com/office/drawing/2014/main" id="{818B00E4-CC78-4104-8C41-57A472BD83B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3576107" y="3700272"/>
                <a:ext cx="288000" cy="1734302"/>
              </a:xfrm>
              <a:prstGeom prst="leftBracket">
                <a:avLst>
                  <a:gd name="adj" fmla="val 38304"/>
                </a:avLst>
              </a:prstGeom>
              <a:solidFill>
                <a:schemeClr val="bg1">
                  <a:lumMod val="85000"/>
                </a:schemeClr>
              </a:solidFill>
              <a:ln w="28575">
                <a:noFill/>
                <a:round/>
                <a:headEnd type="none"/>
                <a:tailEnd type="none" w="med" len="med"/>
              </a:ln>
            </p:spPr>
            <p:txBody>
              <a:bodyPr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/>
              <a:p>
                <a:pPr indent="-88900">
                  <a:spcBef>
                    <a:spcPct val="20000"/>
                  </a:spcBef>
                  <a:buClr>
                    <a:srgbClr val="FFFFFF">
                      <a:lumMod val="50000"/>
                    </a:srgbClr>
                  </a:buClr>
                  <a:buFontTx/>
                  <a:buBlip>
                    <a:blip r:embed="rId5"/>
                  </a:buBlip>
                </a:pPr>
                <a:endParaRPr lang="ko-KR" altLang="ko-KR" sz="900" dirty="0">
                  <a:solidFill>
                    <a:srgbClr val="000000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endParaRPr>
              </a:p>
            </p:txBody>
          </p:sp>
          <p:sp>
            <p:nvSpPr>
              <p:cNvPr id="82" name="Rectangle 4177">
                <a:extLst>
                  <a:ext uri="{FF2B5EF4-FFF2-40B4-BE49-F238E27FC236}">
                    <a16:creationId xmlns:a16="http://schemas.microsoft.com/office/drawing/2014/main" id="{3B5D6985-22CC-4939-B50B-7052F82D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3250" y="4502023"/>
                <a:ext cx="1163255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885989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7BA8D5"/>
                  </a:buClr>
                  <a:defRPr/>
                </a:pPr>
                <a:r>
                  <a:rPr lang="ko-KR" altLang="en-US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계량대 </a:t>
                </a:r>
                <a:r>
                  <a:rPr lang="en-US" altLang="ko-KR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HW </a:t>
                </a:r>
                <a:r>
                  <a:rPr lang="ko-KR" altLang="en-US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설치</a:t>
                </a: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063536" y="3374542"/>
              <a:ext cx="1401631" cy="288000"/>
              <a:chOff x="1791766" y="4690662"/>
              <a:chExt cx="1401631" cy="288000"/>
            </a:xfrm>
          </p:grpSpPr>
          <p:sp>
            <p:nvSpPr>
              <p:cNvPr id="79" name="AutoShape 331">
                <a:extLst>
                  <a:ext uri="{FF2B5EF4-FFF2-40B4-BE49-F238E27FC236}">
                    <a16:creationId xmlns:a16="http://schemas.microsoft.com/office/drawing/2014/main" id="{818B00E4-CC78-4104-8C41-57A472BD83B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2348582" y="4133846"/>
                <a:ext cx="288000" cy="1401631"/>
              </a:xfrm>
              <a:prstGeom prst="leftBracket">
                <a:avLst>
                  <a:gd name="adj" fmla="val 38304"/>
                </a:avLst>
              </a:prstGeom>
              <a:solidFill>
                <a:schemeClr val="bg1">
                  <a:lumMod val="85000"/>
                </a:schemeClr>
              </a:solidFill>
              <a:ln w="28575">
                <a:noFill/>
                <a:round/>
                <a:headEnd type="none"/>
                <a:tailEnd type="none" w="med" len="med"/>
              </a:ln>
            </p:spPr>
            <p:txBody>
              <a:bodyPr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/>
              <a:p>
                <a:pPr indent="-88900">
                  <a:spcBef>
                    <a:spcPct val="20000"/>
                  </a:spcBef>
                  <a:buClr>
                    <a:srgbClr val="FFFFFF">
                      <a:lumMod val="50000"/>
                    </a:srgbClr>
                  </a:buClr>
                  <a:buFontTx/>
                  <a:buBlip>
                    <a:blip r:embed="rId5"/>
                  </a:buBlip>
                </a:pPr>
                <a:endParaRPr lang="ko-KR" altLang="ko-KR" sz="900" dirty="0">
                  <a:solidFill>
                    <a:srgbClr val="000000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endParaRPr>
              </a:p>
            </p:txBody>
          </p:sp>
          <p:sp>
            <p:nvSpPr>
              <p:cNvPr id="80" name="Rectangle 4177">
                <a:extLst>
                  <a:ext uri="{FF2B5EF4-FFF2-40B4-BE49-F238E27FC236}">
                    <a16:creationId xmlns:a16="http://schemas.microsoft.com/office/drawing/2014/main" id="{3B5D6985-22CC-4939-B50B-7052F82D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5839" y="4749673"/>
                <a:ext cx="68768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885989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7BA8D5"/>
                  </a:buClr>
                  <a:defRPr/>
                </a:pPr>
                <a:r>
                  <a:rPr lang="en-US" altLang="ko-KR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HW </a:t>
                </a:r>
                <a:r>
                  <a:rPr lang="ko-KR" altLang="en-US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구성</a:t>
                </a:r>
                <a:r>
                  <a:rPr lang="en-US" altLang="ko-KR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/</a:t>
                </a:r>
                <a:r>
                  <a:rPr lang="ko-KR" altLang="en-US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설계</a:t>
                </a: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7434464" y="3374543"/>
              <a:ext cx="1694997" cy="288000"/>
              <a:chOff x="3604976" y="4690663"/>
              <a:chExt cx="1169427" cy="288000"/>
            </a:xfrm>
          </p:grpSpPr>
          <p:sp>
            <p:nvSpPr>
              <p:cNvPr id="77" name="AutoShape 331">
                <a:extLst>
                  <a:ext uri="{FF2B5EF4-FFF2-40B4-BE49-F238E27FC236}">
                    <a16:creationId xmlns:a16="http://schemas.microsoft.com/office/drawing/2014/main" id="{818B00E4-CC78-4104-8C41-57A472BD83B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4029464" y="4266175"/>
                <a:ext cx="288000" cy="1136976"/>
              </a:xfrm>
              <a:prstGeom prst="leftBracket">
                <a:avLst>
                  <a:gd name="adj" fmla="val 38304"/>
                </a:avLst>
              </a:prstGeom>
              <a:solidFill>
                <a:schemeClr val="bg1">
                  <a:lumMod val="85000"/>
                </a:schemeClr>
              </a:solidFill>
              <a:ln w="28575">
                <a:noFill/>
                <a:round/>
                <a:headEnd type="none"/>
                <a:tailEnd type="none" w="med" len="med"/>
              </a:ln>
            </p:spPr>
            <p:txBody>
              <a:bodyPr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/>
              <a:p>
                <a:pPr indent="-88900">
                  <a:spcBef>
                    <a:spcPct val="20000"/>
                  </a:spcBef>
                  <a:buClr>
                    <a:srgbClr val="FFFFFF">
                      <a:lumMod val="50000"/>
                    </a:srgbClr>
                  </a:buClr>
                  <a:buFontTx/>
                  <a:buBlip>
                    <a:blip r:embed="rId5"/>
                  </a:buBlip>
                </a:pPr>
                <a:endParaRPr lang="ko-KR" altLang="ko-KR" sz="900" dirty="0">
                  <a:solidFill>
                    <a:srgbClr val="000000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endParaRPr>
              </a:p>
            </p:txBody>
          </p:sp>
          <p:sp>
            <p:nvSpPr>
              <p:cNvPr id="78" name="Rectangle 4177">
                <a:extLst>
                  <a:ext uri="{FF2B5EF4-FFF2-40B4-BE49-F238E27FC236}">
                    <a16:creationId xmlns:a16="http://schemas.microsoft.com/office/drawing/2014/main" id="{3B5D6985-22CC-4939-B50B-7052F82D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8637" y="4759056"/>
                <a:ext cx="115576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885989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7BA8D5"/>
                  </a:buClr>
                  <a:defRPr/>
                </a:pPr>
                <a:r>
                  <a:rPr lang="en-US" altLang="ko-KR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HW </a:t>
                </a:r>
                <a:r>
                  <a:rPr lang="ko-KR" altLang="en-US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테스트</a:t>
                </a:r>
                <a:r>
                  <a:rPr lang="en-US" altLang="ko-KR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/</a:t>
                </a:r>
                <a:r>
                  <a:rPr lang="ko-KR" altLang="en-US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적용</a:t>
                </a:r>
                <a:r>
                  <a:rPr lang="en-US" altLang="ko-KR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/</a:t>
                </a:r>
                <a:r>
                  <a:rPr lang="ko-KR" altLang="en-US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안정화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313040" y="3083830"/>
              <a:ext cx="1209319" cy="288000"/>
              <a:chOff x="1333137" y="4399950"/>
              <a:chExt cx="1368000" cy="288000"/>
            </a:xfrm>
          </p:grpSpPr>
          <p:sp>
            <p:nvSpPr>
              <p:cNvPr id="75" name="AutoShape 331">
                <a:extLst>
                  <a:ext uri="{FF2B5EF4-FFF2-40B4-BE49-F238E27FC236}">
                    <a16:creationId xmlns:a16="http://schemas.microsoft.com/office/drawing/2014/main" id="{818B00E4-CC78-4104-8C41-57A472BD83B2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 flipH="1">
                <a:off x="1873137" y="3859950"/>
                <a:ext cx="288000" cy="1368000"/>
              </a:xfrm>
              <a:prstGeom prst="leftBracket">
                <a:avLst>
                  <a:gd name="adj" fmla="val 38304"/>
                </a:avLst>
              </a:prstGeom>
              <a:solidFill>
                <a:schemeClr val="bg1">
                  <a:lumMod val="85000"/>
                </a:schemeClr>
              </a:solidFill>
              <a:ln w="28575">
                <a:noFill/>
                <a:round/>
                <a:headEnd type="none"/>
                <a:tailEnd type="none" w="med" len="med"/>
              </a:ln>
            </p:spPr>
            <p:txBody>
              <a:bodyPr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/>
              <a:p>
                <a:pPr indent="-88900">
                  <a:spcBef>
                    <a:spcPct val="20000"/>
                  </a:spcBef>
                  <a:buClr>
                    <a:srgbClr val="FFFFFF">
                      <a:lumMod val="50000"/>
                    </a:srgbClr>
                  </a:buClr>
                  <a:buFontTx/>
                  <a:buBlip>
                    <a:blip r:embed="rId5"/>
                  </a:buBlip>
                </a:pPr>
                <a:endParaRPr lang="ko-KR" altLang="ko-KR" sz="900" dirty="0">
                  <a:solidFill>
                    <a:srgbClr val="000000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endParaRPr>
              </a:p>
            </p:txBody>
          </p:sp>
          <p:sp>
            <p:nvSpPr>
              <p:cNvPr id="76" name="Rectangle 4177">
                <a:extLst>
                  <a:ext uri="{FF2B5EF4-FFF2-40B4-BE49-F238E27FC236}">
                    <a16:creationId xmlns:a16="http://schemas.microsoft.com/office/drawing/2014/main" id="{3B5D6985-22CC-4939-B50B-7052F82D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194" y="4471543"/>
                <a:ext cx="94256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885989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7BA8D5"/>
                  </a:buClr>
                  <a:defRPr/>
                </a:pPr>
                <a:r>
                  <a:rPr lang="en-US" altLang="ko-KR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HW </a:t>
                </a:r>
                <a:r>
                  <a:rPr lang="ko-KR" altLang="en-US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구성 </a:t>
                </a:r>
                <a:r>
                  <a:rPr lang="en-US" altLang="ko-KR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, </a:t>
                </a:r>
                <a:r>
                  <a:rPr lang="ko-KR" altLang="en-US" sz="900" dirty="0">
                    <a:latin typeface="본고딕 Bold" panose="020B0800000000000000" pitchFamily="34" charset="-127"/>
                    <a:ea typeface="본고딕 Bold" panose="020B0800000000000000" pitchFamily="34" charset="-127"/>
                  </a:rPr>
                  <a:t>업체선정</a:t>
                </a:r>
              </a:p>
            </p:txBody>
          </p:sp>
        </p:grpSp>
        <p:sp>
          <p:nvSpPr>
            <p:cNvPr id="68" name="Line 234">
              <a:extLst>
                <a:ext uri="{FF2B5EF4-FFF2-40B4-BE49-F238E27FC236}">
                  <a16:creationId xmlns:a16="http://schemas.microsoft.com/office/drawing/2014/main" id="{C4F3B02D-297C-49E4-8DCE-9EBE61D16A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63536" y="3358225"/>
              <a:ext cx="4065925" cy="1140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2" tIns="45712" rIns="91422" bIns="45712"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algn="ctr" defTabSz="814388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7BA8D5"/>
                </a:buClr>
                <a:buFont typeface="Wingdings 2" pitchFamily="18" charset="2"/>
                <a:buChar char="¡"/>
              </a:pPr>
              <a:endParaRPr kumimoji="1" lang="ko-KR" altLang="en-US" sz="9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69" name="Oval 233">
              <a:extLst>
                <a:ext uri="{FF2B5EF4-FFF2-40B4-BE49-F238E27FC236}">
                  <a16:creationId xmlns:a16="http://schemas.microsoft.com/office/drawing/2014/main" id="{8EFCA3CB-8ECB-444B-B195-C536263EA4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74356" y="3304913"/>
              <a:ext cx="93600" cy="93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algn="ctr"/>
              <a:endParaRPr lang="ko-KR" altLang="ko-KR" sz="900" dirty="0"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70" name="Oval 233">
              <a:extLst>
                <a:ext uri="{FF2B5EF4-FFF2-40B4-BE49-F238E27FC236}">
                  <a16:creationId xmlns:a16="http://schemas.microsoft.com/office/drawing/2014/main" id="{8EFCA3CB-8ECB-444B-B195-C536263EA4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35864" y="3304913"/>
              <a:ext cx="93600" cy="93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algn="ctr"/>
              <a:endParaRPr lang="ko-KR" altLang="ko-KR" sz="900" dirty="0"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71" name="Oval 233">
              <a:extLst>
                <a:ext uri="{FF2B5EF4-FFF2-40B4-BE49-F238E27FC236}">
                  <a16:creationId xmlns:a16="http://schemas.microsoft.com/office/drawing/2014/main" id="{8EFCA3CB-8ECB-444B-B195-C536263EA4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43576" y="3304913"/>
              <a:ext cx="93600" cy="93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algn="ctr"/>
              <a:endParaRPr lang="ko-KR" altLang="ko-KR" sz="900" dirty="0"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72" name="Oval 233">
              <a:extLst>
                <a:ext uri="{FF2B5EF4-FFF2-40B4-BE49-F238E27FC236}">
                  <a16:creationId xmlns:a16="http://schemas.microsoft.com/office/drawing/2014/main" id="{8EFCA3CB-8ECB-444B-B195-C536263EA4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13864" y="3304913"/>
              <a:ext cx="93600" cy="93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algn="ctr"/>
              <a:endParaRPr lang="ko-KR" altLang="ko-KR" sz="900" dirty="0"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73" name="Oval 233">
              <a:extLst>
                <a:ext uri="{FF2B5EF4-FFF2-40B4-BE49-F238E27FC236}">
                  <a16:creationId xmlns:a16="http://schemas.microsoft.com/office/drawing/2014/main" id="{8EFCA3CB-8ECB-444B-B195-C536263EA4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08322" y="3304913"/>
              <a:ext cx="93600" cy="93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algn="ctr"/>
              <a:endParaRPr lang="ko-KR" altLang="ko-KR" sz="900" dirty="0"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8EFCA3CB-8ECB-444B-B195-C536263EA43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29888" y="3309762"/>
              <a:ext cx="93600" cy="93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algn="ctr"/>
              <a:endParaRPr lang="ko-KR" altLang="ko-KR" sz="900" dirty="0"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</p:grpSp>
      <p:cxnSp>
        <p:nvCxnSpPr>
          <p:cNvPr id="83" name="직선 연결선 82"/>
          <p:cNvCxnSpPr/>
          <p:nvPr/>
        </p:nvCxnSpPr>
        <p:spPr>
          <a:xfrm flipV="1">
            <a:off x="7493281" y="2014119"/>
            <a:ext cx="0" cy="2340000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284"/>
          <p:cNvSpPr txBox="1"/>
          <p:nvPr/>
        </p:nvSpPr>
        <p:spPr>
          <a:xfrm>
            <a:off x="2874653" y="4445951"/>
            <a:ext cx="4536522" cy="21544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spc="-50" dirty="0">
                <a:ln>
                  <a:solidFill>
                    <a:sysClr val="window" lastClr="FFFFFF">
                      <a:alpha val="10000"/>
                    </a:sysClr>
                  </a:solidFill>
                </a:ln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단계별 핵심 포인트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31D8A5F-E923-4570-9DDB-0EA51F696A18}"/>
              </a:ext>
            </a:extLst>
          </p:cNvPr>
          <p:cNvSpPr txBox="1"/>
          <p:nvPr/>
        </p:nvSpPr>
        <p:spPr>
          <a:xfrm>
            <a:off x="1540527" y="1858580"/>
            <a:ext cx="851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00" kern="0" spc="-20" dirty="0">
                <a:ln>
                  <a:solidFill>
                    <a:srgbClr val="E6E6E6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75000"/>
                    <a:lumOff val="25000"/>
                  </a:schemeClr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★ 사전준비</a:t>
            </a:r>
            <a:endParaRPr kumimoji="0" lang="en-US" altLang="ko-KR" sz="1000" b="0" i="0" u="none" strike="noStrike" kern="0" cap="none" spc="-20" normalizeH="0" baseline="0" noProof="0" dirty="0">
              <a:ln>
                <a:solidFill>
                  <a:srgbClr val="E6E6E6">
                    <a:shade val="50000"/>
                    <a:alpha val="0"/>
                  </a:srgbClr>
                </a:solidFill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87" name="Rectangle 78">
            <a:extLst>
              <a:ext uri="{FF2B5EF4-FFF2-40B4-BE49-F238E27FC236}">
                <a16:creationId xmlns:a16="http://schemas.microsoft.com/office/drawing/2014/main" id="{38850568-8F14-4216-A53B-F6D589C82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3166" y="1869823"/>
            <a:ext cx="144000" cy="144000"/>
          </a:xfrm>
          <a:prstGeom prst="star5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867" eaLnBrk="0" latinLnBrk="0" hangingPunct="0">
              <a:lnSpc>
                <a:spcPts val="1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000" b="1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1D8A5F-E923-4570-9DDB-0EA51F696A18}"/>
              </a:ext>
            </a:extLst>
          </p:cNvPr>
          <p:cNvSpPr txBox="1"/>
          <p:nvPr/>
        </p:nvSpPr>
        <p:spPr>
          <a:xfrm>
            <a:off x="2462792" y="1816717"/>
            <a:ext cx="977232" cy="2641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0" i="0" u="none" strike="noStrike" kern="0" cap="none" spc="-20" normalizeH="0" baseline="0" noProof="0" dirty="0">
                <a:ln>
                  <a:solidFill>
                    <a:srgbClr val="E6E6E6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본고딕 Medium" panose="020B0600000000000000" pitchFamily="34" charset="-127"/>
                <a:ea typeface="본고딕 Medium" panose="020B0600000000000000" pitchFamily="34" charset="-127"/>
              </a:rPr>
              <a:t>Kick-Off</a:t>
            </a:r>
          </a:p>
        </p:txBody>
      </p:sp>
      <p:cxnSp>
        <p:nvCxnSpPr>
          <p:cNvPr id="89" name="직선 연결선 88"/>
          <p:cNvCxnSpPr/>
          <p:nvPr/>
        </p:nvCxnSpPr>
        <p:spPr>
          <a:xfrm flipV="1">
            <a:off x="2458549" y="2016892"/>
            <a:ext cx="0" cy="2340000"/>
          </a:xfrm>
          <a:prstGeom prst="line">
            <a:avLst/>
          </a:prstGeom>
          <a:ln w="19050">
            <a:solidFill>
              <a:schemeClr val="tx2">
                <a:lumMod val="90000"/>
                <a:lumOff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78">
            <a:extLst>
              <a:ext uri="{FF2B5EF4-FFF2-40B4-BE49-F238E27FC236}">
                <a16:creationId xmlns:a16="http://schemas.microsoft.com/office/drawing/2014/main" id="{38850568-8F14-4216-A53B-F6D589C82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587" y="1872596"/>
            <a:ext cx="144000" cy="144000"/>
          </a:xfrm>
          <a:prstGeom prst="star5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  <a:effectLst/>
        </p:spPr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867" eaLnBrk="0" latinLnBrk="0" hangingPunct="0">
              <a:lnSpc>
                <a:spcPts val="1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000" b="1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1D8A5F-E923-4570-9DDB-0EA51F696A18}"/>
              </a:ext>
            </a:extLst>
          </p:cNvPr>
          <p:cNvSpPr txBox="1"/>
          <p:nvPr/>
        </p:nvSpPr>
        <p:spPr>
          <a:xfrm>
            <a:off x="8517213" y="1819490"/>
            <a:ext cx="977232" cy="2641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000" b="0" i="0" u="none" strike="noStrike" kern="0" cap="none" spc="-20" normalizeH="0" baseline="0" noProof="0" dirty="0">
                <a:ln>
                  <a:solidFill>
                    <a:srgbClr val="E6E6E6">
                      <a:shade val="50000"/>
                      <a:alpha val="0"/>
                    </a:srgbClr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본고딕 Medium" panose="020B0600000000000000" pitchFamily="34" charset="-127"/>
                <a:ea typeface="본고딕 Medium" panose="020B0600000000000000" pitchFamily="34" charset="-127"/>
              </a:rPr>
              <a:t>완료</a:t>
            </a:r>
            <a:endParaRPr kumimoji="0" lang="en-US" altLang="ko-KR" sz="1000" b="0" i="0" u="none" strike="noStrike" kern="0" cap="none" spc="-20" normalizeH="0" baseline="0" noProof="0" dirty="0">
              <a:ln>
                <a:solidFill>
                  <a:srgbClr val="E6E6E6">
                    <a:shade val="50000"/>
                    <a:alpha val="0"/>
                  </a:srgbClr>
                </a:solidFill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cxnSp>
        <p:nvCxnSpPr>
          <p:cNvPr id="95" name="직선 연결선 94"/>
          <p:cNvCxnSpPr/>
          <p:nvPr/>
        </p:nvCxnSpPr>
        <p:spPr>
          <a:xfrm flipV="1">
            <a:off x="8512970" y="2019665"/>
            <a:ext cx="0" cy="2340000"/>
          </a:xfrm>
          <a:prstGeom prst="line">
            <a:avLst/>
          </a:prstGeom>
          <a:ln w="19050">
            <a:solidFill>
              <a:schemeClr val="tx2">
                <a:lumMod val="90000"/>
                <a:lumOff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31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추진 조직도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추진일정 및 조직</a:t>
            </a:r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272940" y="1132096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추진 조직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3244835" y="2916147"/>
            <a:ext cx="2664000" cy="252000"/>
          </a:xfrm>
          <a:prstGeom prst="snip1Rect">
            <a:avLst>
              <a:gd name="adj" fmla="val 0"/>
            </a:avLst>
          </a:prstGeom>
          <a:pattFill prst="smCheck">
            <a:fgClr>
              <a:srgbClr val="004EA1"/>
            </a:fgClr>
            <a:bgClr>
              <a:srgbClr val="003E82"/>
            </a:bgClr>
          </a:pattFill>
          <a:ln w="12700" algn="ctr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72000" tIns="0" rIns="7200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Project Leader</a:t>
            </a:r>
            <a:endParaRPr lang="ko-KR" altLang="en-US" sz="1000" dirty="0">
              <a:solidFill>
                <a:schemeClr val="bg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44835" y="3170146"/>
            <a:ext cx="266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홍춘식 부장 </a:t>
            </a:r>
            <a:r>
              <a:rPr lang="en-US" altLang="ko-KR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【</a:t>
            </a:r>
            <a:r>
              <a:rPr lang="ko-KR" altLang="en-US" sz="1000" dirty="0" err="1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동국씨엠</a:t>
            </a:r>
            <a:r>
              <a:rPr lang="en-US" altLang="ko-KR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디지털혁신팀</a:t>
            </a:r>
            <a:r>
              <a:rPr lang="en-US" altLang="ko-KR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김의신 차장 </a:t>
            </a:r>
            <a:r>
              <a:rPr lang="en-US" altLang="ko-KR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【</a:t>
            </a:r>
            <a:r>
              <a:rPr lang="ko-KR" altLang="en-US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동국시스템즈</a:t>
            </a:r>
            <a:r>
              <a:rPr lang="en-US" altLang="ko-KR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, DMES</a:t>
            </a:r>
            <a:r>
              <a:rPr lang="ko-KR" altLang="en-US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팀</a:t>
            </a:r>
            <a:r>
              <a:rPr lang="en-US" altLang="ko-KR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】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6844962" y="2916145"/>
            <a:ext cx="2520006" cy="901888"/>
            <a:chOff x="3748982" y="2164080"/>
            <a:chExt cx="2329471" cy="685999"/>
          </a:xfrm>
        </p:grpSpPr>
        <p:sp>
          <p:nvSpPr>
            <p:cNvPr id="10" name="한쪽 모서리가 잘린 사각형 9"/>
            <p:cNvSpPr/>
            <p:nvPr/>
          </p:nvSpPr>
          <p:spPr>
            <a:xfrm>
              <a:off x="3748987" y="2164080"/>
              <a:ext cx="2329466" cy="191678"/>
            </a:xfrm>
            <a:prstGeom prst="snip1Rect">
              <a:avLst>
                <a:gd name="adj" fmla="val 0"/>
              </a:avLst>
            </a:prstGeom>
            <a:pattFill prst="smCheck">
              <a:fgClr>
                <a:srgbClr val="004EA1"/>
              </a:fgClr>
              <a:bgClr>
                <a:srgbClr val="003E82"/>
              </a:bgClr>
            </a:pattFill>
            <a:ln w="12700" algn="ctr">
              <a:noFill/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72000" tIns="0" rIns="72000" bIns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System Consultant</a:t>
              </a:r>
              <a:endParaRPr lang="ko-KR" altLang="en-US" sz="1100" dirty="0">
                <a:solidFill>
                  <a:schemeClr val="bg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48982" y="2355759"/>
              <a:ext cx="2329466" cy="49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박준환 팀장 </a:t>
              </a:r>
              <a:r>
                <a:rPr lang="en-US" altLang="ko-KR" sz="10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【</a:t>
              </a:r>
              <a:r>
                <a:rPr lang="ko-KR" altLang="en-US" sz="1000" dirty="0" err="1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동국시스템즈</a:t>
              </a:r>
              <a:r>
                <a:rPr lang="en-US" altLang="ko-KR" sz="10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, DMES</a:t>
              </a:r>
              <a:r>
                <a:rPr lang="ko-KR" altLang="en-US" sz="10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팀</a:t>
              </a:r>
              <a:r>
                <a:rPr lang="en-US" altLang="ko-KR" sz="10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】</a:t>
              </a:r>
            </a:p>
          </p:txBody>
        </p:sp>
      </p:grpSp>
      <p:cxnSp>
        <p:nvCxnSpPr>
          <p:cNvPr id="12" name="꺾인 연결선 11"/>
          <p:cNvCxnSpPr>
            <a:stCxn id="24" idx="3"/>
            <a:endCxn id="8" idx="2"/>
          </p:cNvCxnSpPr>
          <p:nvPr/>
        </p:nvCxnSpPr>
        <p:spPr>
          <a:xfrm rot="16200000" flipV="1">
            <a:off x="6269963" y="2125019"/>
            <a:ext cx="826193" cy="42124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18" idx="3"/>
            <a:endCxn id="8" idx="2"/>
          </p:cNvCxnSpPr>
          <p:nvPr/>
        </p:nvCxnSpPr>
        <p:spPr>
          <a:xfrm rot="5400000" flipH="1" flipV="1">
            <a:off x="2456562" y="2524068"/>
            <a:ext cx="826194" cy="341435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8"/>
          <p:cNvCxnSpPr>
            <a:stCxn id="11" idx="1"/>
            <a:endCxn id="8" idx="3"/>
          </p:cNvCxnSpPr>
          <p:nvPr/>
        </p:nvCxnSpPr>
        <p:spPr>
          <a:xfrm flipH="1">
            <a:off x="5908835" y="3493091"/>
            <a:ext cx="936127" cy="1055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36250" y="4644340"/>
            <a:ext cx="1446118" cy="1656143"/>
            <a:chOff x="488504" y="4908974"/>
            <a:chExt cx="1446118" cy="1656143"/>
          </a:xfrm>
        </p:grpSpPr>
        <p:sp>
          <p:nvSpPr>
            <p:cNvPr id="16" name="한쪽 모서리가 잘린 사각형 15"/>
            <p:cNvSpPr/>
            <p:nvPr/>
          </p:nvSpPr>
          <p:spPr bwMode="gray">
            <a:xfrm>
              <a:off x="494134" y="5197085"/>
              <a:ext cx="1440160" cy="288000"/>
            </a:xfrm>
            <a:prstGeom prst="snip1Rect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/>
          </p:spPr>
          <p:txBody>
            <a:bodyPr wrap="none" lIns="36000" tIns="36000" rIns="36000" bIns="3600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110000"/>
                <a:tabLst>
                  <a:tab pos="914400" algn="l"/>
                  <a:tab pos="7315200" algn="r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프로세스 분석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 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및 설계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8504" y="5485117"/>
              <a:ext cx="144016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ctr" anchorCtr="0"/>
            <a:lstStyle/>
            <a:p>
              <a:pPr algn="ctr" fontAlgn="base" latinLnBrk="0">
                <a:lnSpc>
                  <a:spcPct val="150000"/>
                </a:lnSpc>
                <a:spcAft>
                  <a:spcPct val="0"/>
                </a:spcAft>
                <a:buClr>
                  <a:srgbClr val="7F7F7F"/>
                </a:buClr>
                <a:buSzPct val="110000"/>
              </a:pPr>
              <a:r>
                <a:rPr lang="ko-KR" altLang="en-US" sz="11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김의신 차장</a:t>
              </a:r>
              <a:endParaRPr lang="en-US" altLang="ko-KR" sz="1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endParaRPr>
            </a:p>
            <a:p>
              <a:pPr algn="ctr" fontAlgn="base" latinLnBrk="0">
                <a:lnSpc>
                  <a:spcPct val="150000"/>
                </a:lnSpc>
                <a:spcAft>
                  <a:spcPct val="0"/>
                </a:spcAft>
                <a:buClr>
                  <a:srgbClr val="7F7F7F"/>
                </a:buClr>
                <a:buSzPct val="110000"/>
              </a:pPr>
              <a:r>
                <a:rPr lang="ko-KR" altLang="en-US" sz="11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장한솔 차장</a:t>
              </a:r>
            </a:p>
          </p:txBody>
        </p:sp>
        <p:sp>
          <p:nvSpPr>
            <p:cNvPr id="18" name="한쪽 모서리가 잘린 사각형 17"/>
            <p:cNvSpPr/>
            <p:nvPr/>
          </p:nvSpPr>
          <p:spPr bwMode="gray">
            <a:xfrm>
              <a:off x="494854" y="4908974"/>
              <a:ext cx="1439768" cy="288000"/>
            </a:xfrm>
            <a:prstGeom prst="snip1Rect">
              <a:avLst>
                <a:gd name="adj" fmla="val 0"/>
              </a:avLst>
            </a:prstGeom>
            <a:solidFill>
              <a:srgbClr val="004666"/>
            </a:solidFill>
            <a:ln>
              <a:noFill/>
            </a:ln>
            <a:effectLst/>
            <a:extLst/>
          </p:spPr>
          <p:txBody>
            <a:bodyPr wrap="none" lIns="36000" tIns="36000" rIns="36000" bIns="3600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110000"/>
                <a:tabLst>
                  <a:tab pos="914400" algn="l"/>
                  <a:tab pos="7315200" algn="r"/>
                </a:tabLst>
              </a:pPr>
              <a:r>
                <a:rPr lang="ko-KR" altLang="en-US" sz="1200" dirty="0">
                  <a:solidFill>
                    <a:schemeClr val="bg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  <a:sym typeface="Monotype Sorts"/>
                </a:rPr>
                <a:t>분석</a:t>
              </a:r>
              <a:r>
                <a:rPr lang="en-US" altLang="ko-KR" sz="1200" dirty="0">
                  <a:solidFill>
                    <a:schemeClr val="bg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  <a:sym typeface="Monotype Sorts"/>
                </a:rPr>
                <a:t>/</a:t>
              </a:r>
              <a:r>
                <a:rPr lang="ko-KR" altLang="en-US" sz="1200" dirty="0">
                  <a:solidFill>
                    <a:schemeClr val="bg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  <a:sym typeface="Monotype Sorts"/>
                </a:rPr>
                <a:t>설계</a:t>
              </a:r>
            </a:p>
          </p:txBody>
        </p:sp>
      </p:grpSp>
      <p:sp>
        <p:nvSpPr>
          <p:cNvPr id="19" name="한쪽 모서리가 잘린 사각형 18"/>
          <p:cNvSpPr/>
          <p:nvPr/>
        </p:nvSpPr>
        <p:spPr>
          <a:xfrm>
            <a:off x="3245115" y="1692011"/>
            <a:ext cx="2663720" cy="252000"/>
          </a:xfrm>
          <a:prstGeom prst="snip1Rect">
            <a:avLst>
              <a:gd name="adj" fmla="val 0"/>
            </a:avLst>
          </a:prstGeom>
          <a:pattFill prst="smCheck">
            <a:fgClr>
              <a:srgbClr val="004EA1"/>
            </a:fgClr>
            <a:bgClr>
              <a:srgbClr val="003E82"/>
            </a:bgClr>
          </a:pattFill>
          <a:ln w="12700" algn="ctr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72000" tIns="0" rIns="72000" bIns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PM</a:t>
            </a:r>
            <a:endParaRPr lang="ko-KR" altLang="en-US" sz="1000" dirty="0">
              <a:solidFill>
                <a:schemeClr val="bg1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45115" y="1946010"/>
            <a:ext cx="2663720" cy="57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김준기 팀장 </a:t>
            </a:r>
            <a:r>
              <a:rPr lang="en-US" altLang="ko-KR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【</a:t>
            </a:r>
            <a:r>
              <a:rPr lang="ko-KR" altLang="en-US" sz="1000" dirty="0" err="1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동국씨엠</a:t>
            </a:r>
            <a:r>
              <a:rPr lang="en-US" altLang="ko-KR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디지털혁신팀</a:t>
            </a:r>
            <a:r>
              <a:rPr lang="en-US" altLang="ko-KR" sz="10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】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413074" y="4644339"/>
            <a:ext cx="3096208" cy="1656143"/>
            <a:chOff x="6465328" y="4908974"/>
            <a:chExt cx="3096208" cy="1656143"/>
          </a:xfrm>
        </p:grpSpPr>
        <p:sp>
          <p:nvSpPr>
            <p:cNvPr id="22" name="한쪽 모서리가 잘린 사각형 21"/>
            <p:cNvSpPr/>
            <p:nvPr/>
          </p:nvSpPr>
          <p:spPr bwMode="gray">
            <a:xfrm>
              <a:off x="8121536" y="5197085"/>
              <a:ext cx="1440000" cy="288000"/>
            </a:xfrm>
            <a:prstGeom prst="snip1Rect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/>
          </p:spPr>
          <p:txBody>
            <a:bodyPr wrap="none" lIns="36000" tIns="36000" rIns="36000" bIns="3600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110000"/>
                <a:tabLst>
                  <a:tab pos="914400" algn="l"/>
                  <a:tab pos="7315200" algn="r"/>
                </a:tabLst>
              </a:pPr>
              <a:r>
                <a:rPr lang="en-US" altLang="ko-KR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LPR, 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진입센서 外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 </a:t>
              </a:r>
              <a:endParaRPr lang="ko-KR" altLang="en-US" sz="900" b="1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121536" y="5485117"/>
              <a:ext cx="144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ctr" anchorCtr="0"/>
            <a:lstStyle/>
            <a:p>
              <a:pPr algn="ctr" fontAlgn="base" latinLnBrk="0">
                <a:spcAft>
                  <a:spcPct val="0"/>
                </a:spcAft>
                <a:buClr>
                  <a:srgbClr val="7F7F7F"/>
                </a:buClr>
                <a:buSzPct val="110000"/>
              </a:pPr>
              <a:r>
                <a:rPr lang="ko-KR" altLang="en-US" sz="11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외주업체</a:t>
              </a:r>
            </a:p>
          </p:txBody>
        </p:sp>
        <p:sp>
          <p:nvSpPr>
            <p:cNvPr id="24" name="한쪽 모서리가 잘린 사각형 23"/>
            <p:cNvSpPr/>
            <p:nvPr/>
          </p:nvSpPr>
          <p:spPr bwMode="gray">
            <a:xfrm>
              <a:off x="8121536" y="4908974"/>
              <a:ext cx="1440000" cy="288000"/>
            </a:xfrm>
            <a:prstGeom prst="snip1Rect">
              <a:avLst>
                <a:gd name="adj" fmla="val 0"/>
              </a:avLst>
            </a:prstGeom>
            <a:solidFill>
              <a:srgbClr val="004666"/>
            </a:solidFill>
            <a:ln>
              <a:noFill/>
            </a:ln>
            <a:effectLst/>
            <a:extLst/>
          </p:spPr>
          <p:txBody>
            <a:bodyPr wrap="none" lIns="36000" tIns="36000" rIns="36000" bIns="3600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110000"/>
                <a:tabLst>
                  <a:tab pos="914400" algn="l"/>
                  <a:tab pos="7315200" algn="r"/>
                </a:tabLst>
              </a:pPr>
              <a:r>
                <a:rPr lang="en-US" altLang="ko-KR" sz="1200" dirty="0">
                  <a:solidFill>
                    <a:schemeClr val="bg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  <a:sym typeface="Monotype Sorts"/>
                </a:rPr>
                <a:t>INFRA</a:t>
              </a:r>
              <a:endParaRPr lang="ko-KR" altLang="en-US" sz="1200" dirty="0">
                <a:solidFill>
                  <a:schemeClr val="bg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  <a:sym typeface="Monotype Sorts"/>
              </a:endParaRPr>
            </a:p>
          </p:txBody>
        </p:sp>
        <p:sp>
          <p:nvSpPr>
            <p:cNvPr id="25" name="한쪽 모서리가 잘린 사각형 24"/>
            <p:cNvSpPr/>
            <p:nvPr/>
          </p:nvSpPr>
          <p:spPr bwMode="gray">
            <a:xfrm>
              <a:off x="6465328" y="5197085"/>
              <a:ext cx="1440000" cy="288000"/>
            </a:xfrm>
            <a:prstGeom prst="snip1Rect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/>
          </p:spPr>
          <p:txBody>
            <a:bodyPr wrap="none" lIns="36000" tIns="36000" rIns="36000" bIns="3600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110000"/>
                <a:tabLst>
                  <a:tab pos="914400" algn="l"/>
                  <a:tab pos="7315200" algn="r"/>
                </a:tabLst>
              </a:pPr>
              <a:r>
                <a:rPr lang="en-US" altLang="ko-KR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Server</a:t>
              </a: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110000"/>
                <a:tabLst>
                  <a:tab pos="914400" algn="l"/>
                  <a:tab pos="7315200" algn="r"/>
                </a:tabLst>
              </a:pPr>
              <a:r>
                <a:rPr lang="en-US" altLang="ko-KR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DB, WAS</a:t>
              </a:r>
              <a:endParaRPr lang="ko-KR" altLang="en-US" sz="900" b="1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465328" y="5485117"/>
              <a:ext cx="1440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ctr" anchorCtr="0"/>
            <a:lstStyle/>
            <a:p>
              <a:pPr algn="ctr" fontAlgn="base" latinLnBrk="0">
                <a:lnSpc>
                  <a:spcPct val="150000"/>
                </a:lnSpc>
                <a:spcAft>
                  <a:spcPct val="0"/>
                </a:spcAft>
                <a:buClr>
                  <a:srgbClr val="7F7F7F"/>
                </a:buClr>
                <a:buSzPct val="110000"/>
              </a:pPr>
              <a:r>
                <a:rPr lang="ko-KR" altLang="en-US" sz="11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조용운 부장</a:t>
              </a:r>
              <a:endParaRPr lang="en-US" altLang="ko-KR" sz="1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endParaRPr>
            </a:p>
            <a:p>
              <a:pPr algn="ctr" fontAlgn="base" latinLnBrk="0">
                <a:lnSpc>
                  <a:spcPct val="150000"/>
                </a:lnSpc>
                <a:spcAft>
                  <a:spcPct val="0"/>
                </a:spcAft>
                <a:buClr>
                  <a:srgbClr val="7F7F7F"/>
                </a:buClr>
                <a:buSzPct val="110000"/>
              </a:pPr>
              <a:r>
                <a:rPr lang="ko-KR" altLang="en-US" sz="11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김원조 과장</a:t>
              </a:r>
              <a:endParaRPr lang="en-US" altLang="ko-KR" sz="1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endParaRPr>
            </a:p>
          </p:txBody>
        </p:sp>
        <p:sp>
          <p:nvSpPr>
            <p:cNvPr id="27" name="한쪽 모서리가 잘린 사각형 26"/>
            <p:cNvSpPr/>
            <p:nvPr/>
          </p:nvSpPr>
          <p:spPr bwMode="gray">
            <a:xfrm>
              <a:off x="6465328" y="4908974"/>
              <a:ext cx="1440000" cy="288000"/>
            </a:xfrm>
            <a:prstGeom prst="snip1Rect">
              <a:avLst>
                <a:gd name="adj" fmla="val 0"/>
              </a:avLst>
            </a:prstGeom>
            <a:solidFill>
              <a:srgbClr val="004666"/>
            </a:solidFill>
            <a:ln>
              <a:noFill/>
            </a:ln>
            <a:effectLst/>
            <a:extLst/>
          </p:spPr>
          <p:txBody>
            <a:bodyPr wrap="none" lIns="36000" tIns="36000" rIns="36000" bIns="3600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110000"/>
                <a:tabLst>
                  <a:tab pos="914400" algn="l"/>
                  <a:tab pos="7315200" algn="r"/>
                </a:tabLst>
              </a:pPr>
              <a:r>
                <a:rPr lang="en-US" altLang="ko-KR" sz="1200" dirty="0">
                  <a:solidFill>
                    <a:schemeClr val="bg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  <a:sym typeface="Monotype Sorts"/>
                </a:rPr>
                <a:t>SERVER</a:t>
              </a:r>
              <a:endParaRPr lang="ko-KR" altLang="en-US" sz="1200" dirty="0">
                <a:solidFill>
                  <a:schemeClr val="bg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  <a:sym typeface="Monotype Sorts"/>
              </a:endParaRPr>
            </a:p>
          </p:txBody>
        </p:sp>
      </p:grpSp>
      <p:cxnSp>
        <p:nvCxnSpPr>
          <p:cNvPr id="28" name="꺾인 연결선 27"/>
          <p:cNvCxnSpPr>
            <a:stCxn id="27" idx="3"/>
            <a:endCxn id="8" idx="2"/>
          </p:cNvCxnSpPr>
          <p:nvPr/>
        </p:nvCxnSpPr>
        <p:spPr>
          <a:xfrm rot="16200000" flipV="1">
            <a:off x="5441859" y="2953123"/>
            <a:ext cx="826193" cy="255623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2164442" y="4644339"/>
            <a:ext cx="3960440" cy="1656144"/>
            <a:chOff x="2072680" y="4908973"/>
            <a:chExt cx="3960440" cy="1656144"/>
          </a:xfrm>
        </p:grpSpPr>
        <p:sp>
          <p:nvSpPr>
            <p:cNvPr id="30" name="한쪽 모서리가 잘린 사각형 29"/>
            <p:cNvSpPr/>
            <p:nvPr/>
          </p:nvSpPr>
          <p:spPr bwMode="gray">
            <a:xfrm>
              <a:off x="3440464" y="5197085"/>
              <a:ext cx="1224000" cy="288000"/>
            </a:xfrm>
            <a:prstGeom prst="snip1Rect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/>
          </p:spPr>
          <p:txBody>
            <a:bodyPr wrap="none" lIns="36000" tIns="36000" rIns="36000" bIns="3600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110000"/>
                <a:tabLst>
                  <a:tab pos="914400" algn="l"/>
                  <a:tab pos="7315200" algn="r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계량 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CS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440464" y="5485117"/>
              <a:ext cx="1224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ctr" anchorCtr="0"/>
            <a:lstStyle/>
            <a:p>
              <a:pPr algn="ctr" fontAlgn="base" latinLnBrk="0">
                <a:lnSpc>
                  <a:spcPct val="150000"/>
                </a:lnSpc>
                <a:spcAft>
                  <a:spcPct val="0"/>
                </a:spcAft>
                <a:buClr>
                  <a:srgbClr val="7F7F7F"/>
                </a:buClr>
                <a:buSzPct val="110000"/>
              </a:pPr>
              <a:r>
                <a:rPr lang="ko-KR" altLang="en-US" sz="11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김의신 차장</a:t>
              </a:r>
              <a:endParaRPr lang="en-US" altLang="ko-KR" sz="1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endParaRPr>
            </a:p>
            <a:p>
              <a:pPr algn="ctr" fontAlgn="base" latinLnBrk="0">
                <a:lnSpc>
                  <a:spcPct val="150000"/>
                </a:lnSpc>
                <a:spcAft>
                  <a:spcPct val="0"/>
                </a:spcAft>
                <a:buClr>
                  <a:srgbClr val="7F7F7F"/>
                </a:buClr>
                <a:buSzPct val="110000"/>
              </a:pPr>
              <a:r>
                <a:rPr lang="ko-KR" altLang="en-US" sz="11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황준혁 과장</a:t>
              </a:r>
            </a:p>
          </p:txBody>
        </p:sp>
        <p:sp>
          <p:nvSpPr>
            <p:cNvPr id="32" name="한쪽 모서리가 잘린 사각형 31"/>
            <p:cNvSpPr/>
            <p:nvPr/>
          </p:nvSpPr>
          <p:spPr bwMode="gray">
            <a:xfrm>
              <a:off x="2072680" y="5197085"/>
              <a:ext cx="1224000" cy="288000"/>
            </a:xfrm>
            <a:prstGeom prst="snip1Rect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/>
          </p:spPr>
          <p:txBody>
            <a:bodyPr wrap="none" lIns="36000" tIns="36000" rIns="36000" bIns="3600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110000"/>
                <a:tabLst>
                  <a:tab pos="914400" algn="l"/>
                  <a:tab pos="7315200" algn="r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계량 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WEB</a:t>
              </a:r>
              <a:endParaRPr lang="ko-KR" altLang="en-US" sz="900" b="1" dirty="0">
                <a:solidFill>
                  <a:schemeClr val="bg1"/>
                </a:solidFill>
                <a:latin typeface="+mn-ea"/>
                <a:sym typeface="Monotype Sorts"/>
              </a:endParaRPr>
            </a:p>
          </p:txBody>
        </p:sp>
        <p:sp>
          <p:nvSpPr>
            <p:cNvPr id="33" name="한쪽 모서리가 잘린 사각형 32"/>
            <p:cNvSpPr/>
            <p:nvPr/>
          </p:nvSpPr>
          <p:spPr bwMode="gray">
            <a:xfrm>
              <a:off x="2072680" y="4908973"/>
              <a:ext cx="3960440" cy="288000"/>
            </a:xfrm>
            <a:prstGeom prst="snip1Rect">
              <a:avLst>
                <a:gd name="adj" fmla="val 0"/>
              </a:avLst>
            </a:prstGeom>
            <a:solidFill>
              <a:srgbClr val="004666"/>
            </a:solidFill>
            <a:ln>
              <a:noFill/>
            </a:ln>
            <a:effectLst/>
            <a:extLst/>
          </p:spPr>
          <p:txBody>
            <a:bodyPr wrap="none" lIns="36000" tIns="36000" rIns="36000" bIns="3600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110000"/>
                <a:tabLst>
                  <a:tab pos="914400" algn="l"/>
                  <a:tab pos="7315200" algn="r"/>
                </a:tabLst>
              </a:pPr>
              <a:r>
                <a:rPr lang="en-US" altLang="ko-KR" sz="1200" dirty="0">
                  <a:solidFill>
                    <a:schemeClr val="bg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  <a:sym typeface="Monotype Sorts"/>
                </a:rPr>
                <a:t>Smart </a:t>
              </a:r>
              <a:r>
                <a:rPr lang="ko-KR" altLang="en-US" sz="1200" dirty="0">
                  <a:solidFill>
                    <a:schemeClr val="bg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  <a:sym typeface="Monotype Sorts"/>
                </a:rPr>
                <a:t>계량 시스템 개발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72680" y="5485117"/>
              <a:ext cx="1224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ctr" anchorCtr="0"/>
            <a:lstStyle/>
            <a:p>
              <a:pPr algn="ctr" fontAlgn="base" latinLnBrk="0">
                <a:lnSpc>
                  <a:spcPct val="150000"/>
                </a:lnSpc>
                <a:spcAft>
                  <a:spcPct val="0"/>
                </a:spcAft>
                <a:buClr>
                  <a:srgbClr val="7F7F7F"/>
                </a:buClr>
                <a:buSzPct val="110000"/>
              </a:pPr>
              <a:r>
                <a:rPr lang="ko-KR" altLang="en-US" sz="11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김의신 차장</a:t>
              </a:r>
              <a:endParaRPr lang="en-US" altLang="ko-KR" sz="1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endParaRPr>
            </a:p>
            <a:p>
              <a:pPr algn="ctr" fontAlgn="base" latinLnBrk="0">
                <a:lnSpc>
                  <a:spcPct val="150000"/>
                </a:lnSpc>
                <a:spcAft>
                  <a:spcPct val="0"/>
                </a:spcAft>
                <a:buClr>
                  <a:srgbClr val="7F7F7F"/>
                </a:buClr>
                <a:buSzPct val="110000"/>
              </a:pPr>
              <a:r>
                <a:rPr lang="ko-KR" altLang="en-US" sz="11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고재선 과장</a:t>
              </a:r>
              <a:endParaRPr lang="en-US" altLang="ko-KR" sz="1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endParaRPr>
            </a:p>
          </p:txBody>
        </p:sp>
        <p:sp>
          <p:nvSpPr>
            <p:cNvPr id="35" name="한쪽 모서리가 잘린 사각형 34"/>
            <p:cNvSpPr/>
            <p:nvPr/>
          </p:nvSpPr>
          <p:spPr bwMode="gray">
            <a:xfrm>
              <a:off x="4809120" y="5197085"/>
              <a:ext cx="1224000" cy="288000"/>
            </a:xfrm>
            <a:prstGeom prst="snip1Rect">
              <a:avLst>
                <a:gd name="adj" fmla="val 0"/>
              </a:avLst>
            </a:prstGeom>
            <a:solidFill>
              <a:srgbClr val="7F7F7F"/>
            </a:solidFill>
            <a:ln>
              <a:noFill/>
            </a:ln>
            <a:effectLst/>
            <a:extLst/>
          </p:spPr>
          <p:txBody>
            <a:bodyPr wrap="none" lIns="36000" tIns="36000" rIns="36000" bIns="3600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7F7F7F"/>
                </a:buClr>
                <a:buSzPct val="110000"/>
                <a:tabLst>
                  <a:tab pos="914400" algn="l"/>
                  <a:tab pos="7315200" algn="r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계량 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  <a:sym typeface="Monotype Sorts"/>
                </a:rPr>
                <a:t>APP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09120" y="5485117"/>
              <a:ext cx="1224000" cy="10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rtlCol="0" anchor="ctr" anchorCtr="0"/>
            <a:lstStyle/>
            <a:p>
              <a:pPr algn="ctr" fontAlgn="base" latinLnBrk="0">
                <a:lnSpc>
                  <a:spcPct val="150000"/>
                </a:lnSpc>
                <a:spcAft>
                  <a:spcPct val="0"/>
                </a:spcAft>
                <a:buClr>
                  <a:srgbClr val="7F7F7F"/>
                </a:buClr>
                <a:buSzPct val="110000"/>
              </a:pPr>
              <a:r>
                <a:rPr lang="ko-KR" altLang="en-US" sz="11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황준혁 과장</a:t>
              </a:r>
              <a:endParaRPr lang="en-US" altLang="ko-KR" sz="1100" dirty="0">
                <a:solidFill>
                  <a:schemeClr val="tx1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endParaRPr>
            </a:p>
            <a:p>
              <a:pPr algn="ctr" fontAlgn="base" latinLnBrk="0">
                <a:lnSpc>
                  <a:spcPct val="150000"/>
                </a:lnSpc>
                <a:spcAft>
                  <a:spcPct val="0"/>
                </a:spcAft>
                <a:buClr>
                  <a:srgbClr val="7F7F7F"/>
                </a:buClr>
                <a:buSzPct val="110000"/>
              </a:pPr>
              <a:r>
                <a:rPr lang="ko-KR" altLang="en-US" sz="1100" dirty="0">
                  <a:solidFill>
                    <a:schemeClr val="tx1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</a:rPr>
                <a:t>고재선 과장</a:t>
              </a:r>
            </a:p>
          </p:txBody>
        </p:sp>
      </p:grpSp>
      <p:cxnSp>
        <p:nvCxnSpPr>
          <p:cNvPr id="37" name="꺾인 연결선 138"/>
          <p:cNvCxnSpPr>
            <a:stCxn id="7" idx="3"/>
            <a:endCxn id="20" idx="2"/>
          </p:cNvCxnSpPr>
          <p:nvPr/>
        </p:nvCxnSpPr>
        <p:spPr>
          <a:xfrm flipV="1">
            <a:off x="4576835" y="2522010"/>
            <a:ext cx="140" cy="394137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33" idx="3"/>
            <a:endCxn id="8" idx="2"/>
          </p:cNvCxnSpPr>
          <p:nvPr/>
        </p:nvCxnSpPr>
        <p:spPr>
          <a:xfrm rot="5400000" flipH="1" flipV="1">
            <a:off x="3947652" y="4015157"/>
            <a:ext cx="826193" cy="43217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19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85" name="think-cell 슬라이드" r:id="rId4" imgW="381" imgH="381" progId="TCLayout.ActiveDocument.1">
                  <p:embed/>
                </p:oleObj>
              </mc:Choice>
              <mc:Fallback>
                <p:oleObj name="think-cell 슬라이드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제목 20"/>
          <p:cNvSpPr>
            <a:spLocks noGrp="1"/>
          </p:cNvSpPr>
          <p:nvPr>
            <p:ph type="title"/>
          </p:nvPr>
        </p:nvSpPr>
        <p:spPr>
          <a:xfrm>
            <a:off x="0" y="3212976"/>
            <a:ext cx="9906000" cy="329059"/>
          </a:xfrm>
        </p:spPr>
        <p:txBody>
          <a:bodyPr/>
          <a:lstStyle/>
          <a:p>
            <a:pPr algn="ctr"/>
            <a:r>
              <a:rPr lang="ko-KR" altLang="en-US" sz="7200" dirty="0"/>
              <a:t>감사합니다</a:t>
            </a:r>
            <a:r>
              <a:rPr lang="en-US" altLang="ko-KR" sz="7200" dirty="0"/>
              <a:t>.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22783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계량 시스템 </a:t>
            </a:r>
            <a:r>
              <a:rPr lang="en-US" altLang="ko-KR" dirty="0"/>
              <a:t>: </a:t>
            </a:r>
            <a:r>
              <a:rPr lang="ko-KR" altLang="en-US" dirty="0"/>
              <a:t>차량번호 자동인식</a:t>
            </a:r>
            <a:r>
              <a:rPr lang="en-US" altLang="ko-KR" dirty="0"/>
              <a:t>(LPR+AI), </a:t>
            </a:r>
            <a:r>
              <a:rPr lang="ko-KR" altLang="en-US" dirty="0"/>
              <a:t>계량</a:t>
            </a:r>
            <a:r>
              <a:rPr lang="en-US" altLang="ko-KR" dirty="0"/>
              <a:t> APP, </a:t>
            </a:r>
            <a:r>
              <a:rPr lang="ko-KR" altLang="en-US" dirty="0"/>
              <a:t>전자 </a:t>
            </a:r>
            <a:r>
              <a:rPr lang="ko-KR" altLang="en-US" dirty="0" err="1"/>
              <a:t>계량표를</a:t>
            </a:r>
            <a:r>
              <a:rPr lang="ko-KR" altLang="en-US" dirty="0"/>
              <a:t> 통한 자동화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46592"/>
            <a:ext cx="6172693" cy="41870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650854-40C0-43E7-BFE1-FF212316D624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sp>
        <p:nvSpPr>
          <p:cNvPr id="7" name="텍스트 개체 틀 1"/>
          <p:cNvSpPr txBox="1">
            <a:spLocks/>
          </p:cNvSpPr>
          <p:nvPr/>
        </p:nvSpPr>
        <p:spPr>
          <a:xfrm>
            <a:off x="275815" y="4352618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추진 계획</a:t>
            </a:r>
            <a:r>
              <a:rPr lang="ko-KR" altLang="en-US" sz="1200" dirty="0"/>
              <a:t> </a:t>
            </a:r>
            <a:r>
              <a:rPr lang="en-US" altLang="ko-KR" sz="1200" dirty="0"/>
              <a:t>: 2025</a:t>
            </a:r>
            <a:r>
              <a:rPr lang="ko-KR" altLang="en-US" sz="1200" dirty="0"/>
              <a:t>년 </a:t>
            </a:r>
            <a:r>
              <a:rPr lang="en-US" altLang="ko-KR" sz="1200" dirty="0"/>
              <a:t>5</a:t>
            </a:r>
            <a:r>
              <a:rPr lang="ko-KR" altLang="en-US" sz="1200" dirty="0"/>
              <a:t>월 </a:t>
            </a:r>
            <a:r>
              <a:rPr lang="en-US" altLang="ko-KR" sz="1200" dirty="0"/>
              <a:t>~ 10</a:t>
            </a:r>
            <a:r>
              <a:rPr lang="ko-KR" altLang="en-US" sz="1200" dirty="0"/>
              <a:t>월 </a:t>
            </a:r>
            <a:r>
              <a:rPr lang="en-US" altLang="ko-KR" sz="1200" dirty="0"/>
              <a:t>(</a:t>
            </a:r>
            <a:r>
              <a:rPr lang="ko-KR" altLang="en-US" sz="1200" dirty="0"/>
              <a:t>총 </a:t>
            </a:r>
            <a:r>
              <a:rPr lang="en-US" altLang="ko-KR" sz="1200" dirty="0"/>
              <a:t>6</a:t>
            </a:r>
            <a:r>
              <a:rPr lang="ko-KR" altLang="en-US" sz="1200" dirty="0"/>
              <a:t>개월</a:t>
            </a:r>
            <a:r>
              <a:rPr lang="en-US" altLang="ko-KR" sz="1200" dirty="0"/>
              <a:t>, </a:t>
            </a:r>
            <a:r>
              <a:rPr lang="ko-KR" altLang="en-US" sz="1200" dirty="0"/>
              <a:t>안정화 </a:t>
            </a:r>
            <a:r>
              <a:rPr lang="en-US" altLang="ko-KR" sz="1200" dirty="0"/>
              <a:t>1</a:t>
            </a:r>
            <a:r>
              <a:rPr lang="ko-KR" altLang="en-US" sz="1200" dirty="0"/>
              <a:t>개월 포함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704528" y="4857780"/>
            <a:ext cx="8506333" cy="1417036"/>
            <a:chOff x="704928" y="4797152"/>
            <a:chExt cx="9930180" cy="1624578"/>
          </a:xfrm>
        </p:grpSpPr>
        <p:grpSp>
          <p:nvGrpSpPr>
            <p:cNvPr id="9" name="그룹 8"/>
            <p:cNvGrpSpPr/>
            <p:nvPr/>
          </p:nvGrpSpPr>
          <p:grpSpPr>
            <a:xfrm>
              <a:off x="704928" y="4797152"/>
              <a:ext cx="9930180" cy="1624578"/>
              <a:chOff x="704928" y="4797152"/>
              <a:chExt cx="9930180" cy="1624578"/>
            </a:xfrm>
          </p:grpSpPr>
          <p:sp>
            <p:nvSpPr>
              <p:cNvPr id="11" name="Chevron 19">
                <a:extLst>
                  <a:ext uri="{FF2B5EF4-FFF2-40B4-BE49-F238E27FC236}">
                    <a16:creationId xmlns:a16="http://schemas.microsoft.com/office/drawing/2014/main" id="{C5B57966-EA5D-4F3D-9617-2A9EFA53783F}"/>
                  </a:ext>
                </a:extLst>
              </p:cNvPr>
              <p:cNvSpPr/>
              <p:nvPr/>
            </p:nvSpPr>
            <p:spPr>
              <a:xfrm>
                <a:off x="2809374" y="5109858"/>
                <a:ext cx="3960001" cy="216000"/>
              </a:xfrm>
              <a:prstGeom prst="chevron">
                <a:avLst>
                  <a:gd name="adj" fmla="val 3992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latinLnBrk="0"/>
                <a:endParaRPr lang="ko-KR" altLang="en-US" sz="1300" spc="-20">
                  <a:solidFill>
                    <a:schemeClr val="bg1"/>
                  </a:solidFill>
                  <a:latin typeface="+mj-ea"/>
                  <a:ea typeface="+mj-ea"/>
                  <a:cs typeface="Arial" charset="0"/>
                </a:endParaRPr>
              </a:p>
            </p:txBody>
          </p:sp>
          <p:sp>
            <p:nvSpPr>
              <p:cNvPr id="12" name="Chevron 2">
                <a:extLst>
                  <a:ext uri="{FF2B5EF4-FFF2-40B4-BE49-F238E27FC236}">
                    <a16:creationId xmlns:a16="http://schemas.microsoft.com/office/drawing/2014/main" id="{8904097D-7762-46FD-A6FC-2FD0929694BD}"/>
                  </a:ext>
                </a:extLst>
              </p:cNvPr>
              <p:cNvSpPr/>
              <p:nvPr/>
            </p:nvSpPr>
            <p:spPr>
              <a:xfrm>
                <a:off x="704928" y="5109858"/>
                <a:ext cx="2160000" cy="216000"/>
              </a:xfrm>
              <a:prstGeom prst="chevron">
                <a:avLst>
                  <a:gd name="adj" fmla="val 39922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" name="Chevron 27">
                <a:extLst>
                  <a:ext uri="{FF2B5EF4-FFF2-40B4-BE49-F238E27FC236}">
                    <a16:creationId xmlns:a16="http://schemas.microsoft.com/office/drawing/2014/main" id="{CB19B846-96DA-4434-9033-85F7D7148743}"/>
                  </a:ext>
                </a:extLst>
              </p:cNvPr>
              <p:cNvSpPr/>
              <p:nvPr/>
            </p:nvSpPr>
            <p:spPr>
              <a:xfrm>
                <a:off x="6719318" y="5109858"/>
                <a:ext cx="1324252" cy="216000"/>
              </a:xfrm>
              <a:prstGeom prst="chevron">
                <a:avLst>
                  <a:gd name="adj" fmla="val 3992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457200" latinLnBrk="0"/>
                <a:endParaRPr lang="ko-KR" altLang="en-US" sz="1300" spc="-20">
                  <a:solidFill>
                    <a:schemeClr val="bg1"/>
                  </a:solidFill>
                  <a:latin typeface="+mj-ea"/>
                  <a:ea typeface="+mj-ea"/>
                  <a:cs typeface="Arial" charset="0"/>
                </a:endParaRPr>
              </a:p>
            </p:txBody>
          </p:sp>
          <p:sp>
            <p:nvSpPr>
              <p:cNvPr id="14" name="Chevron 35">
                <a:extLst>
                  <a:ext uri="{FF2B5EF4-FFF2-40B4-BE49-F238E27FC236}">
                    <a16:creationId xmlns:a16="http://schemas.microsoft.com/office/drawing/2014/main" id="{066E34FA-563A-4E19-B417-B9AE0913E5FB}"/>
                  </a:ext>
                </a:extLst>
              </p:cNvPr>
              <p:cNvSpPr/>
              <p:nvPr/>
            </p:nvSpPr>
            <p:spPr>
              <a:xfrm>
                <a:off x="7984440" y="5109858"/>
                <a:ext cx="1265878" cy="216000"/>
              </a:xfrm>
              <a:prstGeom prst="chevron">
                <a:avLst>
                  <a:gd name="adj" fmla="val 39922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457200" latinLnBrk="0"/>
                <a:endParaRPr lang="ko-KR" altLang="en-US" sz="1300" spc="-20" dirty="0">
                  <a:solidFill>
                    <a:schemeClr val="bg1"/>
                  </a:solidFill>
                  <a:latin typeface="+mj-ea"/>
                  <a:ea typeface="+mj-ea"/>
                  <a:cs typeface="Arial" charset="0"/>
                </a:endParaRPr>
              </a:p>
            </p:txBody>
          </p:sp>
          <p:sp>
            <p:nvSpPr>
              <p:cNvPr id="15" name="직사각형 113">
                <a:extLst>
                  <a:ext uri="{FF2B5EF4-FFF2-40B4-BE49-F238E27FC236}">
                    <a16:creationId xmlns:a16="http://schemas.microsoft.com/office/drawing/2014/main" id="{C98B225D-B934-47B0-B958-764E5749C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518" y="4797153"/>
                <a:ext cx="2083349" cy="3528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-2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본고딕 Medium" panose="020B0600000000000000" pitchFamily="34" charset="-127"/>
                    <a:ea typeface="본고딕 Medium" panose="020B0600000000000000" pitchFamily="34" charset="-127"/>
                    <a:cs typeface="Arial" charset="0"/>
                  </a:rPr>
                  <a:t>2025/04</a:t>
                </a:r>
                <a:r>
                  <a:rPr kumimoji="0" lang="en-US" altLang="ko-KR" sz="1400" b="0" i="0" u="none" strike="noStrike" kern="1200" cap="none" spc="-20" normalizeH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본고딕 Medium" panose="020B0600000000000000" pitchFamily="34" charset="-127"/>
                    <a:ea typeface="본고딕 Medium" panose="020B0600000000000000" pitchFamily="34" charset="-127"/>
                    <a:cs typeface="Arial" charset="0"/>
                  </a:rPr>
                  <a:t> ~ 05</a:t>
                </a:r>
                <a:endParaRPr kumimoji="0" lang="ko-KR" altLang="en-US" sz="1400" b="0" i="0" u="none" strike="noStrike" kern="1200" cap="none" spc="-2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본고딕 Medium" panose="020B0600000000000000" pitchFamily="34" charset="-127"/>
                  <a:ea typeface="본고딕 Medium" panose="020B0600000000000000" pitchFamily="34" charset="-127"/>
                </a:endParaRPr>
              </a:p>
            </p:txBody>
          </p:sp>
          <p:sp>
            <p:nvSpPr>
              <p:cNvPr id="16" name="직사각형 113">
                <a:extLst>
                  <a:ext uri="{FF2B5EF4-FFF2-40B4-BE49-F238E27FC236}">
                    <a16:creationId xmlns:a16="http://schemas.microsoft.com/office/drawing/2014/main" id="{E05842A4-198E-40E7-923B-17A847ADF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2479" y="4797152"/>
                <a:ext cx="2393498" cy="3528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1400" spc="-20" dirty="0">
                    <a:solidFill>
                      <a:srgbClr val="262626"/>
                    </a:solidFill>
                    <a:latin typeface="본고딕 Medium" panose="020B0600000000000000" pitchFamily="34" charset="-127"/>
                    <a:ea typeface="본고딕 Medium" panose="020B0600000000000000" pitchFamily="34" charset="-127"/>
                    <a:cs typeface="Arial" charset="0"/>
                  </a:rPr>
                  <a:t>2025/06</a:t>
                </a:r>
                <a:r>
                  <a:rPr lang="ko-KR" altLang="en-US" sz="1400" spc="-20" dirty="0">
                    <a:solidFill>
                      <a:srgbClr val="262626"/>
                    </a:solidFill>
                    <a:latin typeface="본고딕 Medium" panose="020B0600000000000000" pitchFamily="34" charset="-127"/>
                    <a:ea typeface="본고딕 Medium" panose="020B0600000000000000" pitchFamily="34" charset="-127"/>
                    <a:cs typeface="Arial" charset="0"/>
                  </a:rPr>
                  <a:t> </a:t>
                </a:r>
                <a:r>
                  <a:rPr lang="en-US" altLang="ko-KR" sz="1400" spc="-20" dirty="0">
                    <a:solidFill>
                      <a:srgbClr val="262626"/>
                    </a:solidFill>
                    <a:latin typeface="본고딕 Medium" panose="020B0600000000000000" pitchFamily="34" charset="-127"/>
                    <a:ea typeface="본고딕 Medium" panose="020B0600000000000000" pitchFamily="34" charset="-127"/>
                    <a:cs typeface="Arial" charset="0"/>
                  </a:rPr>
                  <a:t>~ 08</a:t>
                </a:r>
                <a:endParaRPr lang="ko-KR" altLang="en-US" sz="1400" spc="-20" dirty="0">
                  <a:solidFill>
                    <a:srgbClr val="262626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  <a:cs typeface="Arial" charset="0"/>
                </a:endParaRPr>
              </a:p>
            </p:txBody>
          </p:sp>
          <p:sp>
            <p:nvSpPr>
              <p:cNvPr id="17" name="직사각형 113">
                <a:extLst>
                  <a:ext uri="{FF2B5EF4-FFF2-40B4-BE49-F238E27FC236}">
                    <a16:creationId xmlns:a16="http://schemas.microsoft.com/office/drawing/2014/main" id="{63527A82-30DF-446E-8AFE-DC63C5748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1399" y="4802057"/>
                <a:ext cx="1429341" cy="3528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-2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본고딕 Medium" panose="020B0600000000000000" pitchFamily="34" charset="-127"/>
                    <a:ea typeface="본고딕 Medium" panose="020B0600000000000000" pitchFamily="34" charset="-127"/>
                    <a:cs typeface="Arial" charset="0"/>
                  </a:rPr>
                  <a:t>2025/09</a:t>
                </a:r>
                <a:endParaRPr kumimoji="0" lang="ko-KR" altLang="en-US" sz="1400" b="0" i="0" u="none" strike="noStrike" kern="1200" cap="none" spc="-2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본고딕 Medium" panose="020B0600000000000000" pitchFamily="34" charset="-127"/>
                  <a:ea typeface="본고딕 Medium" panose="020B0600000000000000" pitchFamily="34" charset="-127"/>
                </a:endParaRPr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921096" y="5392268"/>
                <a:ext cx="864000" cy="1025060"/>
                <a:chOff x="524504" y="5392268"/>
                <a:chExt cx="864000" cy="1025060"/>
              </a:xfrm>
            </p:grpSpPr>
            <p:cxnSp>
              <p:nvCxnSpPr>
                <p:cNvPr id="38" name="Straight Connector 5">
                  <a:extLst>
                    <a:ext uri="{FF2B5EF4-FFF2-40B4-BE49-F238E27FC236}">
                      <a16:creationId xmlns:a16="http://schemas.microsoft.com/office/drawing/2014/main" id="{DCA185DD-2E26-47C0-8D1E-159817500E67}"/>
                    </a:ext>
                  </a:extLst>
                </p:cNvPr>
                <p:cNvCxnSpPr/>
                <p:nvPr/>
              </p:nvCxnSpPr>
              <p:spPr>
                <a:xfrm>
                  <a:off x="943147" y="5392268"/>
                  <a:ext cx="3708" cy="47153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  <a:head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4">
                  <a:extLst>
                    <a:ext uri="{FF2B5EF4-FFF2-40B4-BE49-F238E27FC236}">
                      <a16:creationId xmlns:a16="http://schemas.microsoft.com/office/drawing/2014/main" id="{950D9A53-0BCF-462D-98CE-05747CC1D744}"/>
                    </a:ext>
                  </a:extLst>
                </p:cNvPr>
                <p:cNvSpPr/>
                <p:nvPr/>
              </p:nvSpPr>
              <p:spPr>
                <a:xfrm>
                  <a:off x="524504" y="5553328"/>
                  <a:ext cx="864000" cy="864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 defTabSz="457200" latinLnBrk="0">
                    <a:defRPr/>
                  </a:pPr>
                  <a:r>
                    <a:rPr lang="ko-KR" altLang="en-US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현황분석</a:t>
                  </a:r>
                  <a:endParaRPr lang="en-US" altLang="ko-KR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1857152" y="5392268"/>
                <a:ext cx="864000" cy="1025060"/>
                <a:chOff x="1784600" y="5392268"/>
                <a:chExt cx="864000" cy="1025060"/>
              </a:xfrm>
            </p:grpSpPr>
            <p:cxnSp>
              <p:nvCxnSpPr>
                <p:cNvPr id="36" name="Straight Connector 5">
                  <a:extLst>
                    <a:ext uri="{FF2B5EF4-FFF2-40B4-BE49-F238E27FC236}">
                      <a16:creationId xmlns:a16="http://schemas.microsoft.com/office/drawing/2014/main" id="{DCA185DD-2E26-47C0-8D1E-159817500E67}"/>
                    </a:ext>
                  </a:extLst>
                </p:cNvPr>
                <p:cNvCxnSpPr/>
                <p:nvPr/>
              </p:nvCxnSpPr>
              <p:spPr>
                <a:xfrm>
                  <a:off x="2203243" y="5392268"/>
                  <a:ext cx="3708" cy="471532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  <a:head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Oval 4">
                  <a:extLst>
                    <a:ext uri="{FF2B5EF4-FFF2-40B4-BE49-F238E27FC236}">
                      <a16:creationId xmlns:a16="http://schemas.microsoft.com/office/drawing/2014/main" id="{950D9A53-0BCF-462D-98CE-05747CC1D744}"/>
                    </a:ext>
                  </a:extLst>
                </p:cNvPr>
                <p:cNvSpPr/>
                <p:nvPr/>
              </p:nvSpPr>
              <p:spPr>
                <a:xfrm>
                  <a:off x="1784600" y="5553328"/>
                  <a:ext cx="864000" cy="864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>
                    <a:spcBef>
                      <a:spcPts val="300"/>
                    </a:spcBef>
                  </a:pPr>
                  <a:r>
                    <a:rPr lang="ko-KR" altLang="en-US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업무설계</a:t>
                  </a:r>
                  <a:endParaRPr lang="en-US" altLang="ko-KR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  <a:p>
                  <a:pPr algn="ctr">
                    <a:spcBef>
                      <a:spcPts val="300"/>
                    </a:spcBef>
                  </a:pPr>
                  <a:r>
                    <a:rPr lang="en-US" altLang="ko-KR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(10%)</a:t>
                  </a:r>
                </a:p>
              </p:txBody>
            </p:sp>
          </p:grpSp>
          <p:grpSp>
            <p:nvGrpSpPr>
              <p:cNvPr id="20" name="그룹 19"/>
              <p:cNvGrpSpPr/>
              <p:nvPr/>
            </p:nvGrpSpPr>
            <p:grpSpPr>
              <a:xfrm>
                <a:off x="3585248" y="5392268"/>
                <a:ext cx="864000" cy="1025060"/>
                <a:chOff x="3076450" y="5392268"/>
                <a:chExt cx="864000" cy="1025060"/>
              </a:xfrm>
            </p:grpSpPr>
            <p:cxnSp>
              <p:nvCxnSpPr>
                <p:cNvPr id="34" name="Straight Connector 14">
                  <a:extLst>
                    <a:ext uri="{FF2B5EF4-FFF2-40B4-BE49-F238E27FC236}">
                      <a16:creationId xmlns:a16="http://schemas.microsoft.com/office/drawing/2014/main" id="{6AB979E7-57CE-49EE-A6A6-9514A84BC2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06402" y="5392268"/>
                  <a:ext cx="1" cy="471532"/>
                </a:xfrm>
                <a:prstGeom prst="line">
                  <a:avLst/>
                </a:prstGeom>
                <a:ln w="9525">
                  <a:solidFill>
                    <a:schemeClr val="accent2"/>
                  </a:solidFill>
                  <a:head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Oval 13">
                  <a:extLst>
                    <a:ext uri="{FF2B5EF4-FFF2-40B4-BE49-F238E27FC236}">
                      <a16:creationId xmlns:a16="http://schemas.microsoft.com/office/drawing/2014/main" id="{403ED970-2939-458F-AB5A-82E2255DF512}"/>
                    </a:ext>
                  </a:extLst>
                </p:cNvPr>
                <p:cNvSpPr/>
                <p:nvPr/>
              </p:nvSpPr>
              <p:spPr>
                <a:xfrm>
                  <a:off x="3076450" y="5553328"/>
                  <a:ext cx="864000" cy="86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defTabSz="457200" latinLnBrk="0">
                    <a:spcBef>
                      <a:spcPts val="300"/>
                    </a:spcBef>
                  </a:pPr>
                  <a:r>
                    <a:rPr lang="ko-KR" altLang="en-US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시스템</a:t>
                  </a:r>
                  <a:endParaRPr lang="en-US" altLang="ko-KR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  <a:p>
                  <a:pPr algn="ctr" defTabSz="457200" latinLnBrk="0">
                    <a:spcBef>
                      <a:spcPts val="300"/>
                    </a:spcBef>
                  </a:pPr>
                  <a:r>
                    <a:rPr lang="ko-KR" altLang="en-US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설계</a:t>
                  </a:r>
                  <a:endParaRPr lang="en-US" altLang="ko-KR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  <a:p>
                  <a:pPr algn="ctr" defTabSz="457200" latinLnBrk="0">
                    <a:spcBef>
                      <a:spcPts val="300"/>
                    </a:spcBef>
                    <a:defRPr/>
                  </a:pPr>
                  <a:r>
                    <a:rPr lang="ko-KR" altLang="en-US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 </a:t>
                  </a:r>
                  <a:r>
                    <a:rPr lang="en-US" altLang="ko-KR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(10%)</a:t>
                  </a:r>
                  <a:endParaRPr lang="ko-KR" altLang="en-US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21" name="그룹 20"/>
              <p:cNvGrpSpPr/>
              <p:nvPr/>
            </p:nvGrpSpPr>
            <p:grpSpPr>
              <a:xfrm>
                <a:off x="5308257" y="5392268"/>
                <a:ext cx="864000" cy="1025060"/>
                <a:chOff x="4799459" y="5392268"/>
                <a:chExt cx="864000" cy="1025060"/>
              </a:xfrm>
            </p:grpSpPr>
            <p:cxnSp>
              <p:nvCxnSpPr>
                <p:cNvPr id="32" name="Straight Connector 22">
                  <a:extLst>
                    <a:ext uri="{FF2B5EF4-FFF2-40B4-BE49-F238E27FC236}">
                      <a16:creationId xmlns:a16="http://schemas.microsoft.com/office/drawing/2014/main" id="{282F6BDA-AC22-445C-A5C6-876A9E6FB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29411" y="5392268"/>
                  <a:ext cx="0" cy="471532"/>
                </a:xfrm>
                <a:prstGeom prst="line">
                  <a:avLst/>
                </a:prstGeom>
                <a:ln w="9525">
                  <a:solidFill>
                    <a:schemeClr val="accent2"/>
                  </a:solidFill>
                  <a:head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Oval 21">
                  <a:extLst>
                    <a:ext uri="{FF2B5EF4-FFF2-40B4-BE49-F238E27FC236}">
                      <a16:creationId xmlns:a16="http://schemas.microsoft.com/office/drawing/2014/main" id="{AD1D57FE-591B-4FA3-B724-6DC8617A6E57}"/>
                    </a:ext>
                  </a:extLst>
                </p:cNvPr>
                <p:cNvSpPr/>
                <p:nvPr/>
              </p:nvSpPr>
              <p:spPr>
                <a:xfrm>
                  <a:off x="4799459" y="5553328"/>
                  <a:ext cx="864000" cy="86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defTabSz="457200" latinLnBrk="0">
                    <a:spcBef>
                      <a:spcPts val="300"/>
                    </a:spcBef>
                  </a:pPr>
                  <a:r>
                    <a:rPr lang="ko-KR" altLang="en-US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시스템</a:t>
                  </a:r>
                  <a:endParaRPr lang="en-US" altLang="ko-KR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  <a:p>
                  <a:pPr algn="ctr" defTabSz="457200" latinLnBrk="0">
                    <a:spcBef>
                      <a:spcPts val="300"/>
                    </a:spcBef>
                  </a:pPr>
                  <a:r>
                    <a:rPr lang="ko-KR" altLang="en-US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개발</a:t>
                  </a:r>
                  <a:endParaRPr lang="en-US" altLang="ko-KR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  <a:p>
                  <a:pPr algn="ctr" defTabSz="457200" latinLnBrk="0">
                    <a:spcBef>
                      <a:spcPts val="300"/>
                    </a:spcBef>
                    <a:defRPr/>
                  </a:pPr>
                  <a:r>
                    <a:rPr lang="en-US" altLang="ko-KR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(40%)</a:t>
                  </a:r>
                  <a:endParaRPr lang="ko-KR" altLang="en-US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6925456" y="5392268"/>
                <a:ext cx="864000" cy="1022591"/>
                <a:chOff x="6771599" y="5394737"/>
                <a:chExt cx="864000" cy="1022591"/>
              </a:xfrm>
            </p:grpSpPr>
            <p:cxnSp>
              <p:nvCxnSpPr>
                <p:cNvPr id="30" name="Straight Connector 30">
                  <a:extLst>
                    <a:ext uri="{FF2B5EF4-FFF2-40B4-BE49-F238E27FC236}">
                      <a16:creationId xmlns:a16="http://schemas.microsoft.com/office/drawing/2014/main" id="{8AB9EC62-522F-462D-AC42-A86F07294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8326" y="5394737"/>
                  <a:ext cx="6447" cy="469063"/>
                </a:xfrm>
                <a:prstGeom prst="line">
                  <a:avLst/>
                </a:prstGeom>
                <a:ln w="9525">
                  <a:solidFill>
                    <a:schemeClr val="accent2"/>
                  </a:solidFill>
                  <a:head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Oval 29">
                  <a:extLst>
                    <a:ext uri="{FF2B5EF4-FFF2-40B4-BE49-F238E27FC236}">
                      <a16:creationId xmlns:a16="http://schemas.microsoft.com/office/drawing/2014/main" id="{3D99B6FC-5AB5-4218-89B8-B7872FE0C496}"/>
                    </a:ext>
                  </a:extLst>
                </p:cNvPr>
                <p:cNvSpPr/>
                <p:nvPr/>
              </p:nvSpPr>
              <p:spPr>
                <a:xfrm>
                  <a:off x="6771599" y="5553328"/>
                  <a:ext cx="864000" cy="86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defTabSz="457200" latinLnBrk="0"/>
                  <a:r>
                    <a:rPr lang="ko-KR" altLang="en-US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테스트</a:t>
                  </a:r>
                  <a:endParaRPr lang="en-US" altLang="ko-KR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  <a:p>
                  <a:pPr algn="ctr" defTabSz="457200" latinLnBrk="0">
                    <a:spcBef>
                      <a:spcPts val="300"/>
                    </a:spcBef>
                    <a:defRPr/>
                  </a:pPr>
                  <a:r>
                    <a:rPr lang="en-US" altLang="ko-KR" sz="120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(20%)</a:t>
                  </a:r>
                  <a:endParaRPr lang="ko-KR" altLang="en-US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8205607" y="5392268"/>
                <a:ext cx="864000" cy="1025060"/>
                <a:chOff x="8231394" y="5392268"/>
                <a:chExt cx="864000" cy="1025060"/>
              </a:xfrm>
            </p:grpSpPr>
            <p:cxnSp>
              <p:nvCxnSpPr>
                <p:cNvPr id="28" name="Straight Connector 38">
                  <a:extLst>
                    <a:ext uri="{FF2B5EF4-FFF2-40B4-BE49-F238E27FC236}">
                      <a16:creationId xmlns:a16="http://schemas.microsoft.com/office/drawing/2014/main" id="{AF0F1186-4D13-46EC-A8AD-A01D97B3D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61347" y="5392268"/>
                  <a:ext cx="1" cy="471532"/>
                </a:xfrm>
                <a:prstGeom prst="line">
                  <a:avLst/>
                </a:prstGeom>
                <a:ln w="9525">
                  <a:solidFill>
                    <a:schemeClr val="accent2"/>
                  </a:solidFill>
                  <a:head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37">
                  <a:extLst>
                    <a:ext uri="{FF2B5EF4-FFF2-40B4-BE49-F238E27FC236}">
                      <a16:creationId xmlns:a16="http://schemas.microsoft.com/office/drawing/2014/main" id="{18161C0D-4A4A-4926-926B-8C3481DDB0E1}"/>
                    </a:ext>
                  </a:extLst>
                </p:cNvPr>
                <p:cNvSpPr/>
                <p:nvPr/>
              </p:nvSpPr>
              <p:spPr>
                <a:xfrm>
                  <a:off x="8231394" y="5553328"/>
                  <a:ext cx="864000" cy="8640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defTabSz="457200" latinLnBrk="0"/>
                  <a:r>
                    <a:rPr lang="ko-KR" altLang="en-US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적용</a:t>
                  </a:r>
                  <a:endParaRPr lang="en-US" altLang="ko-KR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  <a:p>
                  <a:pPr algn="ctr" defTabSz="457200" latinLnBrk="0">
                    <a:spcBef>
                      <a:spcPts val="300"/>
                    </a:spcBef>
                    <a:defRPr/>
                  </a:pPr>
                  <a:r>
                    <a:rPr lang="en-US" altLang="ko-KR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(10%)</a:t>
                  </a:r>
                  <a:endParaRPr lang="ko-KR" altLang="en-US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4" name="Chevron 35">
                <a:extLst>
                  <a:ext uri="{FF2B5EF4-FFF2-40B4-BE49-F238E27FC236}">
                    <a16:creationId xmlns:a16="http://schemas.microsoft.com/office/drawing/2014/main" id="{066E34FA-563A-4E19-B417-B9AE0913E5FB}"/>
                  </a:ext>
                </a:extLst>
              </p:cNvPr>
              <p:cNvSpPr/>
              <p:nvPr/>
            </p:nvSpPr>
            <p:spPr>
              <a:xfrm>
                <a:off x="9195108" y="5114260"/>
                <a:ext cx="1440000" cy="216000"/>
              </a:xfrm>
              <a:prstGeom prst="chevron">
                <a:avLst>
                  <a:gd name="adj" fmla="val 39922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457200" latinLnBrk="0"/>
                <a:endParaRPr lang="ko-KR" altLang="en-US" sz="1300" spc="-20" dirty="0">
                  <a:solidFill>
                    <a:schemeClr val="bg1"/>
                  </a:solidFill>
                  <a:latin typeface="+mj-ea"/>
                  <a:ea typeface="+mj-ea"/>
                  <a:cs typeface="Arial" charset="0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9452754" y="5396670"/>
                <a:ext cx="864000" cy="1025060"/>
                <a:chOff x="8096672" y="5392268"/>
                <a:chExt cx="864000" cy="1025060"/>
              </a:xfrm>
            </p:grpSpPr>
            <p:cxnSp>
              <p:nvCxnSpPr>
                <p:cNvPr id="26" name="Straight Connector 38">
                  <a:extLst>
                    <a:ext uri="{FF2B5EF4-FFF2-40B4-BE49-F238E27FC236}">
                      <a16:creationId xmlns:a16="http://schemas.microsoft.com/office/drawing/2014/main" id="{AF0F1186-4D13-46EC-A8AD-A01D97B3D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26623" y="5392268"/>
                  <a:ext cx="1" cy="471532"/>
                </a:xfrm>
                <a:prstGeom prst="line">
                  <a:avLst/>
                </a:prstGeom>
                <a:ln w="9525">
                  <a:solidFill>
                    <a:schemeClr val="accent2"/>
                  </a:solidFill>
                  <a:head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Oval 37">
                  <a:extLst>
                    <a:ext uri="{FF2B5EF4-FFF2-40B4-BE49-F238E27FC236}">
                      <a16:creationId xmlns:a16="http://schemas.microsoft.com/office/drawing/2014/main" id="{18161C0D-4A4A-4926-926B-8C3481DDB0E1}"/>
                    </a:ext>
                  </a:extLst>
                </p:cNvPr>
                <p:cNvSpPr/>
                <p:nvPr/>
              </p:nvSpPr>
              <p:spPr>
                <a:xfrm>
                  <a:off x="8096672" y="5553328"/>
                  <a:ext cx="864000" cy="864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defTabSz="457200" latinLnBrk="0"/>
                  <a:r>
                    <a:rPr lang="ko-KR" altLang="en-US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안정화</a:t>
                  </a:r>
                  <a:endParaRPr lang="en-US" altLang="ko-KR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  <a:p>
                  <a:pPr algn="ctr" defTabSz="457200" latinLnBrk="0"/>
                  <a:r>
                    <a:rPr lang="en-US" altLang="ko-KR" sz="1200" dirty="0">
                      <a:solidFill>
                        <a:srgbClr val="FFFFFF"/>
                      </a:solidFill>
                      <a:latin typeface="+mj-ea"/>
                      <a:ea typeface="+mj-ea"/>
                    </a:rPr>
                    <a:t>(10%)</a:t>
                  </a:r>
                  <a:endParaRPr lang="ko-KR" altLang="en-US" sz="1200" dirty="0">
                    <a:solidFill>
                      <a:srgbClr val="FFFFFF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10" name="직사각형 113">
              <a:extLst>
                <a:ext uri="{FF2B5EF4-FFF2-40B4-BE49-F238E27FC236}">
                  <a16:creationId xmlns:a16="http://schemas.microsoft.com/office/drawing/2014/main" id="{63527A82-30DF-446E-8AFE-DC63C5748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1046" y="4805804"/>
              <a:ext cx="1429341" cy="3528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spc="-20" dirty="0">
                  <a:solidFill>
                    <a:srgbClr val="262626"/>
                  </a:solidFill>
                  <a:latin typeface="본고딕 Medium" panose="020B0600000000000000" pitchFamily="34" charset="-127"/>
                  <a:ea typeface="본고딕 Medium" panose="020B0600000000000000" pitchFamily="34" charset="-127"/>
                  <a:cs typeface="Arial" charset="0"/>
                </a:rPr>
                <a:t>2025/10</a:t>
              </a:r>
              <a:endParaRPr lang="ko-KR" altLang="en-US" sz="1400" spc="-20" dirty="0">
                <a:solidFill>
                  <a:srgbClr val="262626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  <a:cs typeface="Arial" charset="0"/>
              </a:endParaRPr>
            </a:p>
          </p:txBody>
        </p:sp>
      </p:grpSp>
      <p:sp>
        <p:nvSpPr>
          <p:cNvPr id="54" name="텍스트 개체 틀 1"/>
          <p:cNvSpPr txBox="1">
            <a:spLocks/>
          </p:cNvSpPr>
          <p:nvPr/>
        </p:nvSpPr>
        <p:spPr>
          <a:xfrm>
            <a:off x="272940" y="1132096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추진 목표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913426" y="1637204"/>
            <a:ext cx="8415050" cy="2484631"/>
            <a:chOff x="913426" y="1637204"/>
            <a:chExt cx="8415050" cy="2484631"/>
          </a:xfrm>
        </p:grpSpPr>
        <p:sp>
          <p:nvSpPr>
            <p:cNvPr id="40" name="타원 39"/>
            <p:cNvSpPr/>
            <p:nvPr/>
          </p:nvSpPr>
          <p:spPr>
            <a:xfrm>
              <a:off x="1327426" y="1637204"/>
              <a:ext cx="1152000" cy="1152000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lvl="0" algn="ctr">
                <a:defRPr/>
              </a:pPr>
              <a:r>
                <a:rPr lang="ko-KR" altLang="en-US" sz="1400" spc="-2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rPr>
                <a:t>자동인식</a:t>
              </a:r>
              <a:endParaRPr lang="en-US" altLang="ko-KR" sz="1400" spc="-2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  <a:p>
              <a:pPr lvl="0" algn="ctr">
                <a:defRPr/>
              </a:pPr>
              <a:r>
                <a:rPr lang="ko-KR" altLang="en-US" sz="1400" spc="-2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rPr>
                <a:t>계량대</a:t>
              </a:r>
              <a:endParaRPr lang="en-US" altLang="ko-KR" sz="1400" spc="-2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468930" y="1637204"/>
              <a:ext cx="1152000" cy="1152000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lvl="0" algn="ctr">
                <a:defRPr/>
              </a:pPr>
              <a:r>
                <a:rPr lang="ko-KR" altLang="en-US" sz="1400" spc="-2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rPr>
                <a:t>스마트</a:t>
              </a:r>
              <a:endParaRPr lang="en-US" altLang="ko-KR" sz="1400" spc="-2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  <a:p>
              <a:pPr lvl="0" algn="ctr">
                <a:defRPr/>
              </a:pPr>
              <a:r>
                <a:rPr lang="ko-KR" altLang="en-US" sz="1400" spc="-2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rPr>
                <a:t>계량관리</a:t>
              </a:r>
              <a:endParaRPr lang="en-US" altLang="ko-KR" sz="1400" spc="-2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  <a:p>
              <a:pPr lvl="0" algn="ctr">
                <a:defRPr/>
              </a:pPr>
              <a:r>
                <a:rPr lang="en-US" altLang="ko-KR" sz="1400" spc="-2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rPr>
                <a:t>APP</a:t>
              </a:r>
            </a:p>
          </p:txBody>
        </p:sp>
        <p:sp>
          <p:nvSpPr>
            <p:cNvPr id="42" name="타원 41"/>
            <p:cNvSpPr/>
            <p:nvPr/>
          </p:nvSpPr>
          <p:spPr>
            <a:xfrm>
              <a:off x="5618582" y="1641716"/>
              <a:ext cx="1152000" cy="1152000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lvl="0" algn="ctr">
                <a:defRPr/>
              </a:pPr>
              <a:r>
                <a:rPr lang="ko-KR" altLang="en-US" sz="1400" spc="-2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rPr>
                <a:t>안전성</a:t>
              </a:r>
              <a:endParaRPr lang="en-US" altLang="ko-KR" sz="1400" spc="-2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  <a:p>
              <a:pPr lvl="0" algn="ctr">
                <a:defRPr/>
              </a:pPr>
              <a:r>
                <a:rPr kumimoji="0" lang="ko-KR" altLang="en-US" sz="1400" b="0" i="0" u="none" strike="noStrike" kern="0" cap="none" spc="-20" normalizeH="0" baseline="0" noProof="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effectLst/>
                  <a:uLnTx/>
                  <a:uFillTx/>
                  <a:latin typeface="본고딕 Bold" panose="020B0800000000000000" pitchFamily="34" charset="-127"/>
                  <a:ea typeface="본고딕 Bold" panose="020B0800000000000000" pitchFamily="34" charset="-127"/>
                </a:rPr>
                <a:t>강화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7762476" y="1643485"/>
              <a:ext cx="1152000" cy="1152000"/>
            </a:xfrm>
            <a:prstGeom prst="ellipse">
              <a:avLst/>
            </a:prstGeom>
            <a:solidFill>
              <a:schemeClr val="bg1"/>
            </a:solidFill>
            <a:ln w="571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lvl="0" algn="ctr">
                <a:defRPr/>
              </a:pPr>
              <a:r>
                <a:rPr lang="en-US" altLang="ko-KR" sz="1400" spc="-2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rPr>
                <a:t>DMES </a:t>
              </a:r>
              <a:r>
                <a:rPr lang="ko-KR" altLang="en-US" sz="1400" spc="-2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rPr>
                <a:t>개발</a:t>
              </a:r>
              <a:endParaRPr lang="en-US" altLang="ko-KR" sz="1400" spc="-2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2"/>
                </a:solidFill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  <a:p>
              <a:pPr lvl="0" algn="ctr">
                <a:defRPr/>
              </a:pPr>
              <a:r>
                <a:rPr lang="en-US" altLang="ko-KR" sz="1400" spc="-2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rPr>
                <a:t>F/W </a:t>
              </a:r>
              <a:r>
                <a:rPr lang="ko-KR" altLang="en-US" sz="1400" spc="-2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본고딕 Bold" panose="020B0800000000000000" pitchFamily="34" charset="-127"/>
                  <a:ea typeface="본고딕 Bold" panose="020B0800000000000000" pitchFamily="34" charset="-127"/>
                </a:rPr>
                <a:t>활용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본고딕 Bold" panose="020B0800000000000000" pitchFamily="34" charset="-127"/>
                <a:ea typeface="본고딕 Bold" panose="020B0800000000000000" pitchFamily="34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13426" y="2969835"/>
              <a:ext cx="1980000" cy="1152000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tIns="108000" rtlCol="0" anchor="t" anchorCtr="0"/>
            <a:lstStyle/>
            <a:p>
              <a:pPr marL="85725" lvl="1" indent="-85725" latinLnBrk="0">
                <a:lnSpc>
                  <a:spcPct val="120000"/>
                </a:lnSpc>
                <a:buClr>
                  <a:schemeClr val="tx2"/>
                </a:buClr>
                <a:buFontTx/>
                <a:buChar char="•"/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LPR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및 관련설비 신규 도입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  <a:p>
              <a:pPr marL="0" lvl="1" latinLnBrk="0">
                <a:lnSpc>
                  <a:spcPct val="120000"/>
                </a:lnSpc>
                <a:buClr>
                  <a:schemeClr val="tx2"/>
                </a:buClr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  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ㄴ 자동 차량인식 및 계량 처리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  <a:p>
              <a:pPr marL="85725" lvl="1" indent="-85725" latinLnBrk="0">
                <a:lnSpc>
                  <a:spcPct val="120000"/>
                </a:lnSpc>
                <a:buClr>
                  <a:schemeClr val="tx2"/>
                </a:buClr>
                <a:buFontTx/>
                <a:buChar char="•"/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RFID-Card less</a:t>
              </a:r>
            </a:p>
            <a:p>
              <a:pPr marL="0" lvl="1" latinLnBrk="0">
                <a:lnSpc>
                  <a:spcPct val="120000"/>
                </a:lnSpc>
                <a:buClr>
                  <a:schemeClr val="tx2"/>
                </a:buClr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  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ㄴ 현 </a:t>
              </a: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RFID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사용 불필요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  <a:p>
              <a:pPr marL="0" lvl="1" latinLnBrk="0">
                <a:lnSpc>
                  <a:spcPct val="120000"/>
                </a:lnSpc>
                <a:buClr>
                  <a:schemeClr val="tx2"/>
                </a:buClr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  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ㄴ </a:t>
              </a: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LPR / Mobile APP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대체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054930" y="2969835"/>
              <a:ext cx="1980000" cy="1152000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tIns="108000" rtlCol="0" anchor="t" anchorCtr="0"/>
            <a:lstStyle/>
            <a:p>
              <a:pPr marL="85725" lvl="1" indent="-85725">
                <a:lnSpc>
                  <a:spcPct val="120000"/>
                </a:lnSpc>
                <a:buClr>
                  <a:schemeClr val="tx2"/>
                </a:buClr>
                <a:buFontTx/>
                <a:buChar char="•"/>
                <a:defRPr/>
              </a:pP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계량관리 </a:t>
              </a: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APP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신규 개발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  <a:p>
              <a:pPr marL="85725" lvl="1" indent="-85725">
                <a:lnSpc>
                  <a:spcPct val="120000"/>
                </a:lnSpc>
                <a:buClr>
                  <a:schemeClr val="tx2"/>
                </a:buClr>
                <a:buFontTx/>
                <a:buChar char="•"/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APP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을 활용한 </a:t>
              </a:r>
              <a:r>
                <a:rPr lang="ko-KR" altLang="en-US" sz="1050" kern="0" dirty="0" err="1">
                  <a:latin typeface="+mj-ea"/>
                  <a:ea typeface="+mj-ea"/>
                  <a:cs typeface="Arial" pitchFamily="34" charset="0"/>
                </a:rPr>
                <a:t>모바일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 계량처리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  <a:p>
              <a:pPr marL="85725" lvl="1" indent="-85725">
                <a:lnSpc>
                  <a:spcPct val="120000"/>
                </a:lnSpc>
                <a:buClr>
                  <a:schemeClr val="tx2"/>
                </a:buClr>
                <a:buFontTx/>
                <a:buChar char="•"/>
                <a:defRPr/>
              </a:pP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계량정보 제공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  <a:p>
              <a:pPr marL="0" lvl="1">
                <a:lnSpc>
                  <a:spcPct val="120000"/>
                </a:lnSpc>
                <a:buClr>
                  <a:schemeClr val="tx2"/>
                </a:buClr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  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ㄴ 배차 및 계량 실적 조회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204582" y="2967524"/>
              <a:ext cx="1980000" cy="1152000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tIns="108000" rtlCol="0" anchor="t" anchorCtr="0"/>
            <a:lstStyle/>
            <a:p>
              <a:pPr marL="85725" lvl="1" indent="-85725">
                <a:lnSpc>
                  <a:spcPct val="120000"/>
                </a:lnSpc>
                <a:buClr>
                  <a:schemeClr val="tx2"/>
                </a:buClr>
                <a:buFontTx/>
                <a:buChar char="•"/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Paperless</a:t>
              </a:r>
            </a:p>
            <a:p>
              <a:pPr marL="0" lvl="1">
                <a:lnSpc>
                  <a:spcPct val="120000"/>
                </a:lnSpc>
                <a:buClr>
                  <a:schemeClr val="tx2"/>
                </a:buClr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  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ㄴ </a:t>
              </a:r>
              <a:r>
                <a:rPr lang="ko-KR" altLang="en-US" sz="1050" kern="0" dirty="0" err="1">
                  <a:latin typeface="+mj-ea"/>
                  <a:ea typeface="+mj-ea"/>
                  <a:cs typeface="Arial" pitchFamily="34" charset="0"/>
                </a:rPr>
                <a:t>계량표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 수취 시</a:t>
              </a: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,</a:t>
              </a:r>
            </a:p>
            <a:p>
              <a:pPr marL="0" lvl="1">
                <a:lnSpc>
                  <a:spcPct val="120000"/>
                </a:lnSpc>
                <a:buClr>
                  <a:schemeClr val="tx2"/>
                </a:buClr>
                <a:defRPr/>
              </a:pP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       불안전 행동 개선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  <a:p>
              <a:pPr marL="0" lvl="1">
                <a:lnSpc>
                  <a:spcPct val="120000"/>
                </a:lnSpc>
                <a:buClr>
                  <a:schemeClr val="tx2"/>
                </a:buClr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  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ㄴ 프린터 및 용지 제거를 위한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  <a:p>
              <a:pPr marL="0" lvl="1">
                <a:lnSpc>
                  <a:spcPct val="120000"/>
                </a:lnSpc>
                <a:buClr>
                  <a:schemeClr val="tx2"/>
                </a:buClr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        </a:t>
              </a:r>
              <a:r>
                <a:rPr lang="ko-KR" altLang="en-US" sz="1050" kern="0" dirty="0" err="1">
                  <a:latin typeface="+mj-ea"/>
                  <a:ea typeface="+mj-ea"/>
                  <a:cs typeface="Arial" pitchFamily="34" charset="0"/>
                </a:rPr>
                <a:t>모바일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 전자 </a:t>
              </a:r>
              <a:r>
                <a:rPr lang="ko-KR" altLang="en-US" sz="1050" kern="0" dirty="0" err="1">
                  <a:latin typeface="+mj-ea"/>
                  <a:ea typeface="+mj-ea"/>
                  <a:cs typeface="Arial" pitchFamily="34" charset="0"/>
                </a:rPr>
                <a:t>계량표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 발행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348476" y="2967524"/>
              <a:ext cx="1980000" cy="1152000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tIns="108000" rtlCol="0" anchor="t" anchorCtr="0"/>
            <a:lstStyle/>
            <a:p>
              <a:pPr marL="85725" lvl="1" indent="-85725">
                <a:lnSpc>
                  <a:spcPct val="120000"/>
                </a:lnSpc>
                <a:buClr>
                  <a:schemeClr val="tx2"/>
                </a:buClr>
                <a:buFontTx/>
                <a:buChar char="•"/>
                <a:defRPr/>
              </a:pP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최신 </a:t>
              </a: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IT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환경 적용 및 안정성이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  <a:p>
              <a:pPr marL="0" lvl="1">
                <a:lnSpc>
                  <a:spcPct val="120000"/>
                </a:lnSpc>
                <a:buClr>
                  <a:schemeClr val="tx2"/>
                </a:buClr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  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검증된 </a:t>
              </a: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DMES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개발 </a:t>
              </a: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F/W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적용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  <a:p>
              <a:pPr marL="85725" lvl="1" indent="-85725">
                <a:lnSpc>
                  <a:spcPct val="120000"/>
                </a:lnSpc>
                <a:buClr>
                  <a:schemeClr val="tx2"/>
                </a:buClr>
                <a:buFontTx/>
                <a:buChar char="•"/>
                <a:defRPr/>
              </a:pP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정형화된 개발 패턴으로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  <a:p>
              <a:pPr marL="0" lvl="1">
                <a:lnSpc>
                  <a:spcPct val="120000"/>
                </a:lnSpc>
                <a:buClr>
                  <a:schemeClr val="tx2"/>
                </a:buClr>
                <a:defRPr/>
              </a:pPr>
              <a:r>
                <a:rPr lang="en-US" altLang="ko-KR" sz="1050" kern="0" dirty="0">
                  <a:latin typeface="+mj-ea"/>
                  <a:ea typeface="+mj-ea"/>
                  <a:cs typeface="Arial" pitchFamily="34" charset="0"/>
                </a:rPr>
                <a:t>   </a:t>
              </a:r>
              <a:r>
                <a:rPr lang="ko-KR" altLang="en-US" sz="1050" kern="0" dirty="0">
                  <a:latin typeface="+mj-ea"/>
                  <a:ea typeface="+mj-ea"/>
                  <a:cs typeface="Arial" pitchFamily="34" charset="0"/>
                </a:rPr>
                <a:t>개발과 유지보수 효율성 증대</a:t>
              </a:r>
              <a:endParaRPr lang="en-US" altLang="ko-KR" sz="1050" kern="0" dirty="0">
                <a:latin typeface="+mj-ea"/>
                <a:ea typeface="+mj-ea"/>
                <a:cs typeface="Arial" pitchFamily="34" charset="0"/>
              </a:endParaRPr>
            </a:p>
          </p:txBody>
        </p:sp>
        <p:cxnSp>
          <p:nvCxnSpPr>
            <p:cNvPr id="50" name="Straight Connector 5">
              <a:extLst>
                <a:ext uri="{FF2B5EF4-FFF2-40B4-BE49-F238E27FC236}">
                  <a16:creationId xmlns:a16="http://schemas.microsoft.com/office/drawing/2014/main" id="{DCA185DD-2E26-47C0-8D1E-159817500E67}"/>
                </a:ext>
              </a:extLst>
            </p:cNvPr>
            <p:cNvCxnSpPr>
              <a:stCxn id="44" idx="0"/>
              <a:endCxn id="40" idx="4"/>
            </p:cNvCxnSpPr>
            <p:nvPr/>
          </p:nvCxnSpPr>
          <p:spPr>
            <a:xfrm flipV="1">
              <a:off x="1903426" y="2789204"/>
              <a:ext cx="0" cy="180631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">
              <a:extLst>
                <a:ext uri="{FF2B5EF4-FFF2-40B4-BE49-F238E27FC236}">
                  <a16:creationId xmlns:a16="http://schemas.microsoft.com/office/drawing/2014/main" id="{DCA185DD-2E26-47C0-8D1E-159817500E67}"/>
                </a:ext>
              </a:extLst>
            </p:cNvPr>
            <p:cNvCxnSpPr>
              <a:stCxn id="45" idx="0"/>
              <a:endCxn id="41" idx="4"/>
            </p:cNvCxnSpPr>
            <p:nvPr/>
          </p:nvCxnSpPr>
          <p:spPr>
            <a:xfrm flipV="1">
              <a:off x="4044930" y="2789204"/>
              <a:ext cx="0" cy="180631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5">
              <a:extLst>
                <a:ext uri="{FF2B5EF4-FFF2-40B4-BE49-F238E27FC236}">
                  <a16:creationId xmlns:a16="http://schemas.microsoft.com/office/drawing/2014/main" id="{DCA185DD-2E26-47C0-8D1E-159817500E67}"/>
                </a:ext>
              </a:extLst>
            </p:cNvPr>
            <p:cNvCxnSpPr>
              <a:stCxn id="46" idx="0"/>
              <a:endCxn id="42" idx="4"/>
            </p:cNvCxnSpPr>
            <p:nvPr/>
          </p:nvCxnSpPr>
          <p:spPr>
            <a:xfrm flipV="1">
              <a:off x="6194582" y="2793716"/>
              <a:ext cx="0" cy="173808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5">
              <a:extLst>
                <a:ext uri="{FF2B5EF4-FFF2-40B4-BE49-F238E27FC236}">
                  <a16:creationId xmlns:a16="http://schemas.microsoft.com/office/drawing/2014/main" id="{DCA185DD-2E26-47C0-8D1E-159817500E67}"/>
                </a:ext>
              </a:extLst>
            </p:cNvPr>
            <p:cNvCxnSpPr>
              <a:stCxn id="47" idx="0"/>
              <a:endCxn id="43" idx="4"/>
            </p:cNvCxnSpPr>
            <p:nvPr/>
          </p:nvCxnSpPr>
          <p:spPr>
            <a:xfrm flipV="1">
              <a:off x="8338476" y="2795485"/>
              <a:ext cx="0" cy="172039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547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47" descr="가로3개박스4_7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5400000">
            <a:off x="3558406" y="3728787"/>
            <a:ext cx="4452663" cy="68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계량 개발 전문인력 및 시스템 컨설턴트 투입</a:t>
            </a:r>
            <a:r>
              <a:rPr lang="en-US" altLang="ko-KR" dirty="0"/>
              <a:t>, RISK </a:t>
            </a:r>
            <a:r>
              <a:rPr lang="ko-KR" altLang="en-US" dirty="0"/>
              <a:t>최소화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46592"/>
            <a:ext cx="6172693" cy="418704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272940" y="1132096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추진 전략</a:t>
            </a: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3396879" y="3363240"/>
            <a:ext cx="2268252" cy="62072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5875" cmpd="sng">
            <a:noFill/>
          </a:ln>
          <a:effectLst>
            <a:outerShdw blurRad="38100" dist="25400" dir="5400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 latinLnBrk="0"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defRPr/>
            </a:pPr>
            <a:r>
              <a:rPr lang="ko-KR" altLang="en-US" sz="1400" b="1" kern="0" dirty="0">
                <a:solidFill>
                  <a:srgbClr val="FFFFFF">
                    <a:alpha val="99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pitchFamily="34" charset="0"/>
              </a:rPr>
              <a:t>스마트 계량 전문가 투입</a:t>
            </a:r>
            <a:endParaRPr kumimoji="0" lang="en-US" altLang="ko-KR" sz="1400" b="1" kern="0" dirty="0">
              <a:solidFill>
                <a:srgbClr val="FFFFFF">
                  <a:alpha val="99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396879" y="4275904"/>
            <a:ext cx="2268252" cy="62072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15875" cmpd="sng">
            <a:noFill/>
          </a:ln>
          <a:effectLst>
            <a:outerShdw blurRad="38100" dist="25400" dir="5400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>
                <a:srgbClr val="919191"/>
              </a:buClr>
              <a:defRPr/>
            </a:pPr>
            <a:r>
              <a:rPr lang="ko-KR" altLang="en-US" sz="1400" b="1" kern="0" dirty="0">
                <a:solidFill>
                  <a:srgbClr val="FFFFFF">
                    <a:alpha val="99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pitchFamily="34" charset="0"/>
              </a:rPr>
              <a:t>현업</a:t>
            </a:r>
            <a:r>
              <a:rPr lang="en-US" altLang="ko-KR" sz="1400" b="1" kern="0" dirty="0">
                <a:solidFill>
                  <a:srgbClr val="FFFFFF">
                    <a:alpha val="99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pitchFamily="34" charset="0"/>
              </a:rPr>
              <a:t>/</a:t>
            </a:r>
            <a:r>
              <a:rPr lang="ko-KR" altLang="en-US" sz="1400" b="1" kern="0" dirty="0">
                <a:solidFill>
                  <a:srgbClr val="FFFFFF">
                    <a:alpha val="99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pitchFamily="34" charset="0"/>
              </a:rPr>
              <a:t>개발담당자의</a:t>
            </a:r>
            <a:endParaRPr lang="en-US" altLang="ko-KR" sz="1400" b="1" kern="0" dirty="0">
              <a:solidFill>
                <a:srgbClr val="FFFFFF">
                  <a:alpha val="99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 pitchFamily="34" charset="0"/>
            </a:endParaRPr>
          </a:p>
          <a:p>
            <a:pPr algn="ctr" latinLnBrk="0">
              <a:buClr>
                <a:srgbClr val="919191"/>
              </a:buClr>
              <a:defRPr/>
            </a:pPr>
            <a:r>
              <a:rPr lang="ko-KR" altLang="en-US" sz="1400" b="1" kern="0" dirty="0">
                <a:solidFill>
                  <a:srgbClr val="FFFFFF">
                    <a:alpha val="99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Arial" pitchFamily="34" charset="0"/>
              </a:rPr>
              <a:t>원활한 의사소통</a:t>
            </a:r>
            <a:endParaRPr lang="en-US" altLang="ko-KR" sz="1400" b="1" kern="0" dirty="0">
              <a:solidFill>
                <a:srgbClr val="FFFFFF">
                  <a:alpha val="99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3013035" y="2120958"/>
            <a:ext cx="3024336" cy="985544"/>
            <a:chOff x="2788879" y="1695298"/>
            <a:chExt cx="3024336" cy="985544"/>
          </a:xfrm>
        </p:grpSpPr>
        <p:sp>
          <p:nvSpPr>
            <p:cNvPr id="57" name="Text Box 3"/>
            <p:cNvSpPr txBox="1">
              <a:spLocks noChangeArrowheads="1"/>
            </p:cNvSpPr>
            <p:nvPr/>
          </p:nvSpPr>
          <p:spPr bwMode="auto">
            <a:xfrm>
              <a:off x="3465006" y="1797468"/>
              <a:ext cx="175262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indent="-88900" algn="ctr">
                <a:defRPr/>
              </a:pPr>
              <a:r>
                <a:rPr lang="ko-KR" altLang="en-US" sz="2400" dirty="0">
                  <a:solidFill>
                    <a:schemeClr val="tx2">
                      <a:lumMod val="90000"/>
                      <a:lumOff val="10000"/>
                      <a:alpha val="99000"/>
                    </a:schemeClr>
                  </a:solidFill>
                  <a:latin typeface="+mj-ea"/>
                  <a:ea typeface="+mj-ea"/>
                </a:rPr>
                <a:t>성공</a:t>
              </a:r>
              <a:r>
                <a:rPr lang="ko-KR" altLang="en-US" sz="2400" dirty="0">
                  <a:solidFill>
                    <a:schemeClr val="bg1">
                      <a:lumMod val="50000"/>
                      <a:alpha val="99000"/>
                    </a:schemeClr>
                  </a:solidFill>
                  <a:latin typeface="+mj-ea"/>
                  <a:ea typeface="+mj-ea"/>
                </a:rPr>
                <a:t>을 위한</a:t>
              </a:r>
              <a:endParaRPr lang="en-US" altLang="ko-KR" sz="2400" dirty="0">
                <a:solidFill>
                  <a:schemeClr val="bg1">
                    <a:lumMod val="50000"/>
                    <a:alpha val="99000"/>
                  </a:schemeClr>
                </a:solidFill>
                <a:latin typeface="+mj-ea"/>
                <a:ea typeface="+mj-ea"/>
              </a:endParaRPr>
            </a:p>
            <a:p>
              <a:pPr marL="88900" indent="-88900" algn="ctr">
                <a:defRPr/>
              </a:pPr>
              <a:r>
                <a:rPr lang="ko-KR" altLang="en-US" sz="2400" dirty="0">
                  <a:solidFill>
                    <a:schemeClr val="bg1">
                      <a:lumMod val="50000"/>
                      <a:alpha val="99000"/>
                    </a:schemeClr>
                  </a:solidFill>
                  <a:latin typeface="+mj-ea"/>
                  <a:ea typeface="+mj-ea"/>
                </a:rPr>
                <a:t>핵심요소</a:t>
              </a: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2788879" y="1695298"/>
              <a:ext cx="857250" cy="5715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kumimoji="0" lang="en-US" altLang="ko-KR" sz="4000" spc="-300" dirty="0">
                  <a:solidFill>
                    <a:schemeClr val="tx1">
                      <a:lumMod val="50000"/>
                      <a:lumOff val="50000"/>
                      <a:alpha val="99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“</a:t>
              </a:r>
              <a:endParaRPr kumimoji="0" lang="ko-KR" altLang="en-US" sz="4000" spc="-3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 rot="10800000">
              <a:off x="4955965" y="2109342"/>
              <a:ext cx="857250" cy="5715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kumimoji="0" lang="en-US" altLang="ko-KR" sz="4000" spc="-300" dirty="0">
                  <a:solidFill>
                    <a:schemeClr val="tx1">
                      <a:lumMod val="50000"/>
                      <a:lumOff val="50000"/>
                      <a:alpha val="99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“</a:t>
              </a:r>
              <a:endParaRPr kumimoji="0" lang="ko-KR" altLang="en-US" sz="4000" spc="-300" dirty="0"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66033" y="1705505"/>
            <a:ext cx="2723489" cy="2273349"/>
            <a:chOff x="197093" y="1718593"/>
            <a:chExt cx="2723489" cy="2273349"/>
          </a:xfrm>
        </p:grpSpPr>
        <p:sp>
          <p:nvSpPr>
            <p:cNvPr id="49" name="모서리가 둥근 직사각형 48"/>
            <p:cNvSpPr/>
            <p:nvPr/>
          </p:nvSpPr>
          <p:spPr bwMode="auto">
            <a:xfrm>
              <a:off x="197093" y="1862657"/>
              <a:ext cx="2723489" cy="2129285"/>
            </a:xfrm>
            <a:prstGeom prst="roundRect">
              <a:avLst>
                <a:gd name="adj" fmla="val 1534"/>
              </a:avLst>
            </a:prstGeom>
            <a:solidFill>
              <a:schemeClr val="bg1">
                <a:alpha val="57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 bwMode="auto">
            <a:xfrm>
              <a:off x="838219" y="1718593"/>
              <a:ext cx="1460522" cy="288000"/>
            </a:xfrm>
            <a:prstGeom prst="roundRect">
              <a:avLst>
                <a:gd name="adj" fmla="val 6596"/>
              </a:avLst>
            </a:prstGeom>
            <a:solidFill>
              <a:srgbClr val="002060"/>
            </a:solidFill>
            <a:ln w="1587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rgbClr val="FFFFFF"/>
                  </a:solidFill>
                  <a:latin typeface="+mj-ea"/>
                  <a:ea typeface="+mj-ea"/>
                </a:rPr>
                <a:t>주요과제</a:t>
              </a:r>
            </a:p>
          </p:txBody>
        </p:sp>
        <p:sp>
          <p:nvSpPr>
            <p:cNvPr id="51" name="AutoShape 36"/>
            <p:cNvSpPr>
              <a:spLocks noChangeArrowheads="1"/>
            </p:cNvSpPr>
            <p:nvPr/>
          </p:nvSpPr>
          <p:spPr bwMode="gray">
            <a:xfrm>
              <a:off x="267416" y="2117037"/>
              <a:ext cx="2592000" cy="54000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lIns="288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2813" latinLnBrk="0">
                <a:lnSpc>
                  <a:spcPct val="1100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부산 스마트 계량 시스템 구축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  <p:pic>
          <p:nvPicPr>
            <p:cNvPr id="52" name="Picture 4" descr="D:\dkunc\2011\템플릿디자인_김유진\템플릿표지\DKUNC\표준템플릿_세로a4_bar1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25" y="2288612"/>
              <a:ext cx="196850" cy="196850"/>
            </a:xfrm>
            <a:prstGeom prst="rect">
              <a:avLst/>
            </a:prstGeom>
            <a:noFill/>
          </p:spPr>
        </p:pic>
        <p:sp>
          <p:nvSpPr>
            <p:cNvPr id="81" name="AutoShape 36"/>
            <p:cNvSpPr>
              <a:spLocks noChangeArrowheads="1"/>
            </p:cNvSpPr>
            <p:nvPr/>
          </p:nvSpPr>
          <p:spPr bwMode="gray">
            <a:xfrm>
              <a:off x="263854" y="2749112"/>
              <a:ext cx="2592000" cy="54000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lIns="288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2813" latinLnBrk="0">
                <a:lnSpc>
                  <a:spcPct val="1100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스마트 계량관리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모바일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APP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개발</a:t>
              </a:r>
            </a:p>
          </p:txBody>
        </p:sp>
        <p:pic>
          <p:nvPicPr>
            <p:cNvPr id="82" name="Picture 4" descr="D:\dkunc\2011\템플릿디자인_김유진\템플릿표지\DKUNC\표준템플릿_세로a4_bar1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63" y="2920687"/>
              <a:ext cx="196850" cy="196850"/>
            </a:xfrm>
            <a:prstGeom prst="rect">
              <a:avLst/>
            </a:prstGeom>
            <a:noFill/>
          </p:spPr>
        </p:pic>
        <p:sp>
          <p:nvSpPr>
            <p:cNvPr id="83" name="AutoShape 36"/>
            <p:cNvSpPr>
              <a:spLocks noChangeArrowheads="1"/>
            </p:cNvSpPr>
            <p:nvPr/>
          </p:nvSpPr>
          <p:spPr bwMode="gray">
            <a:xfrm>
              <a:off x="266106" y="3378432"/>
              <a:ext cx="2592000" cy="54000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lIns="288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2813" latinLnBrk="0">
                <a:lnSpc>
                  <a:spcPct val="1100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스마트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계량대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LPR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도입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및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H/W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구성</a:t>
              </a:r>
            </a:p>
          </p:txBody>
        </p:sp>
        <p:pic>
          <p:nvPicPr>
            <p:cNvPr id="84" name="Picture 4" descr="D:\dkunc\2011\템플릿디자인_김유진\템플릿표지\DKUNC\표준템플릿_세로a4_bar1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115" y="3550007"/>
              <a:ext cx="196850" cy="196850"/>
            </a:xfrm>
            <a:prstGeom prst="rect">
              <a:avLst/>
            </a:prstGeom>
            <a:noFill/>
          </p:spPr>
        </p:pic>
      </p:grpSp>
      <p:grpSp>
        <p:nvGrpSpPr>
          <p:cNvPr id="5" name="그룹 4"/>
          <p:cNvGrpSpPr/>
          <p:nvPr/>
        </p:nvGrpSpPr>
        <p:grpSpPr>
          <a:xfrm>
            <a:off x="5866699" y="1705505"/>
            <a:ext cx="3489757" cy="4694550"/>
            <a:chOff x="6154025" y="1709993"/>
            <a:chExt cx="3489757" cy="4694550"/>
          </a:xfrm>
        </p:grpSpPr>
        <p:sp>
          <p:nvSpPr>
            <p:cNvPr id="48" name="모서리가 둥근 직사각형 47"/>
            <p:cNvSpPr/>
            <p:nvPr/>
          </p:nvSpPr>
          <p:spPr bwMode="auto">
            <a:xfrm>
              <a:off x="6459338" y="1862657"/>
              <a:ext cx="3184443" cy="4541886"/>
            </a:xfrm>
            <a:prstGeom prst="roundRect">
              <a:avLst>
                <a:gd name="adj" fmla="val 1533"/>
              </a:avLst>
            </a:prstGeom>
            <a:solidFill>
              <a:schemeClr val="bg1">
                <a:alpha val="57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 bwMode="auto">
            <a:xfrm>
              <a:off x="6237602" y="4752105"/>
              <a:ext cx="503568" cy="5013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5875" cmpd="sng">
              <a:gradFill>
                <a:gsLst>
                  <a:gs pos="0">
                    <a:schemeClr val="bg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kumimoji="0" lang="ko-KR" altLang="en-US" sz="1200" kern="0" spc="-150" dirty="0">
                <a:solidFill>
                  <a:schemeClr val="bg1">
                    <a:alpha val="99000"/>
                  </a:schemeClr>
                </a:solidFill>
                <a:effectLst>
                  <a:outerShdw dist="12700" sx="1000" sy="1000" algn="ctr" rotWithShape="0">
                    <a:srgbClr val="000000"/>
                  </a:outerShdw>
                </a:effectLst>
                <a:latin typeface="+mn-ea"/>
                <a:cs typeface="Arial" pitchFamily="34" charset="0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 bwMode="auto">
            <a:xfrm>
              <a:off x="6154025" y="4949728"/>
              <a:ext cx="558189" cy="83728"/>
            </a:xfrm>
            <a:prstGeom prst="roundRect">
              <a:avLst>
                <a:gd name="adj" fmla="val 50000"/>
              </a:avLst>
            </a:prstGeom>
            <a:noFill/>
            <a:ln w="15875" cmpd="sng">
              <a:noFill/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ko-KR" altLang="en-US" sz="1000" kern="0" spc="-150" dirty="0">
                  <a:solidFill>
                    <a:schemeClr val="bg1">
                      <a:alpha val="99000"/>
                    </a:schemeClr>
                  </a:solidFill>
                  <a:latin typeface="+mn-ea"/>
                  <a:cs typeface="Arial" pitchFamily="34" charset="0"/>
                </a:rPr>
                <a:t>전략</a:t>
              </a:r>
            </a:p>
          </p:txBody>
        </p:sp>
        <p:sp>
          <p:nvSpPr>
            <p:cNvPr id="62" name="모서리가 둥근 직사각형 61"/>
            <p:cNvSpPr/>
            <p:nvPr/>
          </p:nvSpPr>
          <p:spPr bwMode="auto">
            <a:xfrm>
              <a:off x="6351982" y="4854318"/>
              <a:ext cx="448650" cy="334914"/>
            </a:xfrm>
            <a:prstGeom prst="roundRect">
              <a:avLst>
                <a:gd name="adj" fmla="val 50000"/>
              </a:avLst>
            </a:prstGeom>
            <a:noFill/>
            <a:ln w="15875" cmpd="sng">
              <a:noFill/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en-US" altLang="ko-KR" sz="2800" kern="0" spc="-150" dirty="0">
                  <a:solidFill>
                    <a:schemeClr val="bg1">
                      <a:alpha val="99000"/>
                    </a:schemeClr>
                  </a:solidFill>
                  <a:latin typeface="+mn-ea"/>
                  <a:cs typeface="Arial" pitchFamily="34" charset="0"/>
                </a:rPr>
                <a:t>4</a:t>
              </a:r>
              <a:endParaRPr kumimoji="0" lang="ko-KR" altLang="en-US" sz="2800" kern="0" spc="-150" dirty="0">
                <a:solidFill>
                  <a:schemeClr val="bg1">
                    <a:alpha val="99000"/>
                  </a:scheme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63" name="Rectangle 120"/>
            <p:cNvSpPr>
              <a:spLocks noChangeArrowheads="1"/>
            </p:cNvSpPr>
            <p:nvPr/>
          </p:nvSpPr>
          <p:spPr bwMode="gray">
            <a:xfrm>
              <a:off x="6813364" y="4930507"/>
              <a:ext cx="2771570" cy="20005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ko-KR" altLang="en-US" sz="1300" dirty="0">
                  <a:latin typeface="+mn-ea"/>
                </a:rPr>
                <a:t>기존 터치스크린 사용의 병행 운영</a:t>
              </a:r>
            </a:p>
          </p:txBody>
        </p:sp>
        <p:sp>
          <p:nvSpPr>
            <p:cNvPr id="64" name="Rectangle 120"/>
            <p:cNvSpPr>
              <a:spLocks noChangeArrowheads="1"/>
            </p:cNvSpPr>
            <p:nvPr/>
          </p:nvSpPr>
          <p:spPr bwMode="gray">
            <a:xfrm>
              <a:off x="6825207" y="4002365"/>
              <a:ext cx="2759727" cy="40011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ko-KR" altLang="en-US" sz="1300" dirty="0">
                  <a:latin typeface="+mn-ea"/>
                </a:rPr>
                <a:t>불필요 프로세스를 검토 및 삭제하여</a:t>
              </a:r>
            </a:p>
            <a:p>
              <a:pPr latinLnBrk="0"/>
              <a:r>
                <a:rPr lang="ko-KR" altLang="en-US" sz="1300" dirty="0">
                  <a:latin typeface="+mn-ea"/>
                </a:rPr>
                <a:t>개발 기간 단축</a:t>
              </a:r>
            </a:p>
          </p:txBody>
        </p:sp>
        <p:sp>
          <p:nvSpPr>
            <p:cNvPr id="65" name="모서리가 둥근 직사각형 64"/>
            <p:cNvSpPr/>
            <p:nvPr/>
          </p:nvSpPr>
          <p:spPr bwMode="auto">
            <a:xfrm>
              <a:off x="6237602" y="3926910"/>
              <a:ext cx="503568" cy="5013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5875" cmpd="sng">
              <a:gradFill>
                <a:gsLst>
                  <a:gs pos="0">
                    <a:schemeClr val="bg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kumimoji="0" lang="ko-KR" altLang="en-US" sz="1200" kern="0" spc="-150" dirty="0">
                <a:solidFill>
                  <a:schemeClr val="bg1">
                    <a:alpha val="99000"/>
                  </a:schemeClr>
                </a:solidFill>
                <a:effectLst>
                  <a:outerShdw dist="12700" sx="1000" sy="1000" algn="ctr" rotWithShape="0">
                    <a:srgbClr val="000000"/>
                  </a:outerShdw>
                </a:effectLst>
                <a:latin typeface="+mn-ea"/>
                <a:cs typeface="Arial" pitchFamily="34" charset="0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 bwMode="auto">
            <a:xfrm>
              <a:off x="6154025" y="4124533"/>
              <a:ext cx="558189" cy="83728"/>
            </a:xfrm>
            <a:prstGeom prst="roundRect">
              <a:avLst>
                <a:gd name="adj" fmla="val 50000"/>
              </a:avLst>
            </a:prstGeom>
            <a:noFill/>
            <a:ln w="15875" cmpd="sng">
              <a:noFill/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ko-KR" altLang="en-US" sz="1000" kern="0" spc="-150" dirty="0">
                  <a:solidFill>
                    <a:schemeClr val="bg1">
                      <a:alpha val="99000"/>
                    </a:schemeClr>
                  </a:solidFill>
                  <a:latin typeface="+mn-ea"/>
                  <a:cs typeface="Arial" pitchFamily="34" charset="0"/>
                </a:rPr>
                <a:t>전략</a:t>
              </a:r>
            </a:p>
          </p:txBody>
        </p:sp>
        <p:sp>
          <p:nvSpPr>
            <p:cNvPr id="67" name="모서리가 둥근 직사각형 66"/>
            <p:cNvSpPr/>
            <p:nvPr/>
          </p:nvSpPr>
          <p:spPr bwMode="auto">
            <a:xfrm>
              <a:off x="6351982" y="4029123"/>
              <a:ext cx="448650" cy="334914"/>
            </a:xfrm>
            <a:prstGeom prst="roundRect">
              <a:avLst>
                <a:gd name="adj" fmla="val 50000"/>
              </a:avLst>
            </a:prstGeom>
            <a:noFill/>
            <a:ln w="15875" cmpd="sng">
              <a:noFill/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en-US" altLang="ko-KR" sz="2800" kern="0" spc="-150" dirty="0">
                  <a:solidFill>
                    <a:schemeClr val="bg1">
                      <a:alpha val="99000"/>
                    </a:schemeClr>
                  </a:solidFill>
                  <a:latin typeface="+mn-ea"/>
                  <a:cs typeface="Arial" pitchFamily="34" charset="0"/>
                </a:rPr>
                <a:t>3</a:t>
              </a:r>
              <a:endParaRPr kumimoji="0" lang="ko-KR" altLang="en-US" sz="2800" kern="0" spc="-150" dirty="0">
                <a:solidFill>
                  <a:schemeClr val="bg1">
                    <a:alpha val="99000"/>
                  </a:scheme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68" name="Rectangle 120"/>
            <p:cNvSpPr>
              <a:spLocks noChangeArrowheads="1"/>
            </p:cNvSpPr>
            <p:nvPr/>
          </p:nvSpPr>
          <p:spPr bwMode="gray">
            <a:xfrm>
              <a:off x="6835275" y="3174250"/>
              <a:ext cx="2808507" cy="40011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300" dirty="0">
                  <a:latin typeface="+mn-ea"/>
                </a:rPr>
                <a:t>번호판 인식 </a:t>
              </a:r>
              <a:r>
                <a:rPr lang="en-US" altLang="ko-KR" sz="1300" dirty="0">
                  <a:latin typeface="+mn-ea"/>
                </a:rPr>
                <a:t>AI </a:t>
              </a:r>
              <a:r>
                <a:rPr lang="ko-KR" altLang="en-US" sz="1300" dirty="0">
                  <a:latin typeface="+mn-ea"/>
                </a:rPr>
                <a:t>도입으로 인식률 상향 </a:t>
              </a:r>
              <a:r>
                <a:rPr lang="en-US" altLang="ko-KR" sz="1300" dirty="0">
                  <a:latin typeface="+mn-ea"/>
                </a:rPr>
                <a:t>/</a:t>
              </a:r>
            </a:p>
            <a:p>
              <a:r>
                <a:rPr lang="ko-KR" altLang="en-US" sz="1300" dirty="0" err="1">
                  <a:latin typeface="+mn-ea"/>
                </a:rPr>
                <a:t>모바일</a:t>
              </a:r>
              <a:r>
                <a:rPr lang="ko-KR" altLang="en-US" sz="1300" dirty="0">
                  <a:latin typeface="+mn-ea"/>
                </a:rPr>
                <a:t> </a:t>
              </a:r>
              <a:r>
                <a:rPr lang="en-US" altLang="ko-KR" sz="1300" dirty="0">
                  <a:latin typeface="+mn-ea"/>
                </a:rPr>
                <a:t>APP </a:t>
              </a:r>
              <a:r>
                <a:rPr lang="ko-KR" altLang="en-US" sz="1300" dirty="0">
                  <a:latin typeface="+mn-ea"/>
                </a:rPr>
                <a:t>계량 도입</a:t>
              </a:r>
            </a:p>
          </p:txBody>
        </p:sp>
        <p:sp>
          <p:nvSpPr>
            <p:cNvPr id="69" name="모서리가 둥근 직사각형 68"/>
            <p:cNvSpPr/>
            <p:nvPr/>
          </p:nvSpPr>
          <p:spPr bwMode="auto">
            <a:xfrm>
              <a:off x="6237602" y="3101715"/>
              <a:ext cx="503568" cy="5013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5875" cmpd="sng">
              <a:gradFill>
                <a:gsLst>
                  <a:gs pos="0">
                    <a:schemeClr val="bg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kumimoji="0" lang="ko-KR" altLang="en-US" sz="1200" kern="0" spc="-150" dirty="0">
                <a:solidFill>
                  <a:schemeClr val="bg1">
                    <a:alpha val="99000"/>
                  </a:schemeClr>
                </a:solidFill>
                <a:effectLst>
                  <a:outerShdw dist="12700" sx="1000" sy="1000" algn="ctr" rotWithShape="0">
                    <a:srgbClr val="000000"/>
                  </a:outerShdw>
                </a:effectLst>
                <a:latin typeface="+mn-ea"/>
                <a:cs typeface="Arial" pitchFamily="34" charset="0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 bwMode="auto">
            <a:xfrm>
              <a:off x="6154025" y="3299338"/>
              <a:ext cx="558189" cy="83728"/>
            </a:xfrm>
            <a:prstGeom prst="roundRect">
              <a:avLst>
                <a:gd name="adj" fmla="val 50000"/>
              </a:avLst>
            </a:prstGeom>
            <a:noFill/>
            <a:ln w="15875" cmpd="sng">
              <a:noFill/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ko-KR" altLang="en-US" sz="1000" kern="0" spc="-150" dirty="0">
                  <a:solidFill>
                    <a:schemeClr val="bg1">
                      <a:alpha val="99000"/>
                    </a:schemeClr>
                  </a:solidFill>
                  <a:latin typeface="+mn-ea"/>
                  <a:cs typeface="Arial" pitchFamily="34" charset="0"/>
                </a:rPr>
                <a:t>전략</a:t>
              </a:r>
            </a:p>
          </p:txBody>
        </p:sp>
        <p:sp>
          <p:nvSpPr>
            <p:cNvPr id="71" name="모서리가 둥근 직사각형 70"/>
            <p:cNvSpPr/>
            <p:nvPr/>
          </p:nvSpPr>
          <p:spPr bwMode="auto">
            <a:xfrm>
              <a:off x="6351982" y="3203928"/>
              <a:ext cx="448650" cy="334914"/>
            </a:xfrm>
            <a:prstGeom prst="roundRect">
              <a:avLst>
                <a:gd name="adj" fmla="val 50000"/>
              </a:avLst>
            </a:prstGeom>
            <a:noFill/>
            <a:ln w="15875" cmpd="sng">
              <a:noFill/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en-US" altLang="ko-KR" sz="2800" kern="0" spc="-150" dirty="0">
                  <a:solidFill>
                    <a:schemeClr val="bg1">
                      <a:alpha val="99000"/>
                    </a:schemeClr>
                  </a:solidFill>
                  <a:latin typeface="+mn-ea"/>
                  <a:cs typeface="Arial" pitchFamily="34" charset="0"/>
                </a:rPr>
                <a:t>2</a:t>
              </a:r>
              <a:endParaRPr kumimoji="0" lang="ko-KR" altLang="en-US" sz="2800" kern="0" spc="-150" dirty="0">
                <a:solidFill>
                  <a:schemeClr val="bg1">
                    <a:alpha val="99000"/>
                  </a:scheme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72" name="Rectangle 120"/>
            <p:cNvSpPr>
              <a:spLocks noChangeArrowheads="1"/>
            </p:cNvSpPr>
            <p:nvPr/>
          </p:nvSpPr>
          <p:spPr bwMode="gray">
            <a:xfrm>
              <a:off x="6835276" y="2346135"/>
              <a:ext cx="2646558" cy="40011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300" dirty="0">
                  <a:latin typeface="+mn-ea"/>
                </a:rPr>
                <a:t>스마트 계량 프로젝트 경험을 바탕으로 </a:t>
              </a:r>
              <a:endParaRPr lang="en-US" altLang="ko-KR" sz="1300" dirty="0">
                <a:latin typeface="+mn-ea"/>
              </a:endParaRPr>
            </a:p>
            <a:p>
              <a:r>
                <a:rPr lang="ko-KR" altLang="en-US" sz="1300" dirty="0">
                  <a:latin typeface="+mn-ea"/>
                </a:rPr>
                <a:t>보다 안정성 높은 프로그램 설계</a:t>
              </a:r>
              <a:endParaRPr lang="en-US" altLang="ko-KR" sz="1300" dirty="0">
                <a:latin typeface="+mn-ea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 bwMode="auto">
            <a:xfrm>
              <a:off x="6237602" y="2276520"/>
              <a:ext cx="503568" cy="5013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5875" cmpd="sng">
              <a:gradFill>
                <a:gsLst>
                  <a:gs pos="0">
                    <a:schemeClr val="bg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kumimoji="0" lang="ko-KR" altLang="en-US" sz="1200" kern="0" spc="-150" dirty="0">
                <a:solidFill>
                  <a:schemeClr val="bg1">
                    <a:alpha val="99000"/>
                  </a:schemeClr>
                </a:solidFill>
                <a:effectLst>
                  <a:outerShdw dist="12700" sx="1000" sy="1000" algn="ctr" rotWithShape="0">
                    <a:srgbClr val="000000"/>
                  </a:outerShdw>
                </a:effectLst>
                <a:latin typeface="+mn-ea"/>
                <a:cs typeface="Arial" pitchFamily="34" charset="0"/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 bwMode="auto">
            <a:xfrm>
              <a:off x="6267231" y="2258690"/>
              <a:ext cx="506116" cy="504128"/>
            </a:xfrm>
            <a:prstGeom prst="roundRect">
              <a:avLst>
                <a:gd name="adj" fmla="val 50000"/>
              </a:avLst>
            </a:prstGeom>
            <a:noFill/>
            <a:ln w="158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6400" tIns="43200" rIns="86400" bIns="4445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t" latinLnBrk="0" hangingPunct="0">
                <a:defRPr/>
              </a:pPr>
              <a:endParaRPr lang="ko-KR" altLang="en-US" sz="12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 bwMode="auto">
            <a:xfrm>
              <a:off x="6154025" y="2474143"/>
              <a:ext cx="558189" cy="83728"/>
            </a:xfrm>
            <a:prstGeom prst="roundRect">
              <a:avLst>
                <a:gd name="adj" fmla="val 50000"/>
              </a:avLst>
            </a:prstGeom>
            <a:noFill/>
            <a:ln w="15875" cmpd="sng">
              <a:noFill/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ko-KR" altLang="en-US" sz="1000" kern="0" spc="-150" dirty="0">
                  <a:solidFill>
                    <a:schemeClr val="bg1">
                      <a:alpha val="99000"/>
                    </a:schemeClr>
                  </a:solidFill>
                  <a:latin typeface="+mn-ea"/>
                  <a:cs typeface="Arial" pitchFamily="34" charset="0"/>
                </a:rPr>
                <a:t>전략</a:t>
              </a:r>
            </a:p>
          </p:txBody>
        </p:sp>
        <p:sp>
          <p:nvSpPr>
            <p:cNvPr id="76" name="모서리가 둥근 직사각형 75"/>
            <p:cNvSpPr/>
            <p:nvPr/>
          </p:nvSpPr>
          <p:spPr bwMode="auto">
            <a:xfrm>
              <a:off x="6351982" y="2378733"/>
              <a:ext cx="448650" cy="334914"/>
            </a:xfrm>
            <a:prstGeom prst="roundRect">
              <a:avLst>
                <a:gd name="adj" fmla="val 50000"/>
              </a:avLst>
            </a:prstGeom>
            <a:noFill/>
            <a:ln w="15875" cmpd="sng">
              <a:noFill/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en-US" altLang="ko-KR" sz="2800" kern="0" spc="-150" dirty="0">
                  <a:solidFill>
                    <a:schemeClr val="bg1">
                      <a:alpha val="99000"/>
                    </a:schemeClr>
                  </a:solidFill>
                  <a:latin typeface="+mn-ea"/>
                  <a:cs typeface="Arial" pitchFamily="34" charset="0"/>
                </a:rPr>
                <a:t>1</a:t>
              </a:r>
              <a:endParaRPr kumimoji="0" lang="ko-KR" altLang="en-US" sz="2800" kern="0" spc="-150" dirty="0">
                <a:solidFill>
                  <a:schemeClr val="bg1">
                    <a:alpha val="99000"/>
                  </a:scheme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77" name="Rectangle 120"/>
            <p:cNvSpPr>
              <a:spLocks noChangeArrowheads="1"/>
            </p:cNvSpPr>
            <p:nvPr/>
          </p:nvSpPr>
          <p:spPr bwMode="gray">
            <a:xfrm>
              <a:off x="6800632" y="5658594"/>
              <a:ext cx="2784303" cy="400110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ko-KR" altLang="en-US" sz="1300" dirty="0">
                  <a:latin typeface="+mn-ea"/>
                </a:rPr>
                <a:t>계량관리 </a:t>
              </a:r>
              <a:r>
                <a:rPr lang="ko-KR" altLang="en-US" sz="1300" dirty="0" err="1">
                  <a:latin typeface="+mn-ea"/>
                </a:rPr>
                <a:t>모바일</a:t>
              </a:r>
              <a:r>
                <a:rPr lang="ko-KR" altLang="en-US" sz="1300" dirty="0">
                  <a:latin typeface="+mn-ea"/>
                </a:rPr>
                <a:t> </a:t>
              </a:r>
              <a:r>
                <a:rPr lang="en-US" altLang="ko-KR" sz="1300" dirty="0">
                  <a:latin typeface="+mn-ea"/>
                </a:rPr>
                <a:t>APP </a:t>
              </a:r>
              <a:r>
                <a:rPr lang="ko-KR" altLang="en-US" sz="1300" dirty="0">
                  <a:latin typeface="+mn-ea"/>
                </a:rPr>
                <a:t>사용자 </a:t>
              </a:r>
              <a:r>
                <a:rPr lang="ko-KR" altLang="en-US" sz="1300" dirty="0" err="1">
                  <a:latin typeface="+mn-ea"/>
                </a:rPr>
                <a:t>집체교육</a:t>
              </a:r>
              <a:r>
                <a:rPr lang="ko-KR" altLang="en-US" sz="1300" dirty="0">
                  <a:latin typeface="+mn-ea"/>
                </a:rPr>
                <a:t> </a:t>
              </a:r>
            </a:p>
            <a:p>
              <a:pPr latinLnBrk="0"/>
              <a:r>
                <a:rPr lang="ko-KR" altLang="en-US" sz="1300" dirty="0">
                  <a:latin typeface="+mn-ea"/>
                </a:rPr>
                <a:t>및 안내자료 배포</a:t>
              </a:r>
              <a:endParaRPr lang="en-US" altLang="ko-KR" sz="1300" dirty="0">
                <a:latin typeface="+mn-ea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 bwMode="auto">
            <a:xfrm>
              <a:off x="6237602" y="5577298"/>
              <a:ext cx="503568" cy="5013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5875" cmpd="sng">
              <a:gradFill>
                <a:gsLst>
                  <a:gs pos="0">
                    <a:schemeClr val="bg1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kumimoji="0" lang="ko-KR" altLang="en-US" sz="1200" kern="0" spc="-150" dirty="0">
                <a:solidFill>
                  <a:schemeClr val="bg1">
                    <a:alpha val="99000"/>
                  </a:schemeClr>
                </a:solidFill>
                <a:effectLst>
                  <a:outerShdw dist="12700" sx="1000" sy="1000" algn="ctr" rotWithShape="0">
                    <a:srgbClr val="000000"/>
                  </a:outerShdw>
                </a:effectLst>
                <a:latin typeface="+mn-ea"/>
                <a:cs typeface="Arial" pitchFamily="34" charset="0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 bwMode="auto">
            <a:xfrm>
              <a:off x="6154025" y="5774921"/>
              <a:ext cx="558189" cy="83728"/>
            </a:xfrm>
            <a:prstGeom prst="roundRect">
              <a:avLst>
                <a:gd name="adj" fmla="val 50000"/>
              </a:avLst>
            </a:prstGeom>
            <a:noFill/>
            <a:ln w="15875" cmpd="sng">
              <a:noFill/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ko-KR" altLang="en-US" sz="1000" kern="0" spc="-150" dirty="0">
                  <a:solidFill>
                    <a:schemeClr val="bg1">
                      <a:alpha val="99000"/>
                    </a:schemeClr>
                  </a:solidFill>
                  <a:latin typeface="+mn-ea"/>
                  <a:cs typeface="Arial" pitchFamily="34" charset="0"/>
                </a:rPr>
                <a:t>전략</a:t>
              </a:r>
            </a:p>
          </p:txBody>
        </p:sp>
        <p:sp>
          <p:nvSpPr>
            <p:cNvPr id="80" name="모서리가 둥근 직사각형 79"/>
            <p:cNvSpPr/>
            <p:nvPr/>
          </p:nvSpPr>
          <p:spPr bwMode="auto">
            <a:xfrm>
              <a:off x="6351982" y="5679511"/>
              <a:ext cx="448650" cy="334914"/>
            </a:xfrm>
            <a:prstGeom prst="roundRect">
              <a:avLst>
                <a:gd name="adj" fmla="val 50000"/>
              </a:avLst>
            </a:prstGeom>
            <a:noFill/>
            <a:ln w="15875" cmpd="sng">
              <a:noFill/>
            </a:ln>
            <a:effectLst>
              <a:outerShdw blurRad="38100" dist="25400" dir="5400000" algn="ctr" rotWithShape="0">
                <a:srgbClr val="000000">
                  <a:alpha val="5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0" lang="en-US" altLang="ko-KR" sz="2800" kern="0" spc="-150" dirty="0">
                  <a:solidFill>
                    <a:schemeClr val="bg1">
                      <a:alpha val="99000"/>
                    </a:schemeClr>
                  </a:solidFill>
                  <a:latin typeface="+mn-ea"/>
                  <a:cs typeface="Arial" pitchFamily="34" charset="0"/>
                </a:rPr>
                <a:t>5</a:t>
              </a:r>
              <a:endParaRPr kumimoji="0" lang="ko-KR" altLang="en-US" sz="2800" kern="0" spc="-150" dirty="0">
                <a:solidFill>
                  <a:schemeClr val="bg1">
                    <a:alpha val="99000"/>
                  </a:schemeClr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 bwMode="auto">
            <a:xfrm>
              <a:off x="7320759" y="1709993"/>
              <a:ext cx="1461600" cy="288000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1587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rgbClr val="FFFFFF"/>
                  </a:solidFill>
                  <a:latin typeface="+mj-ea"/>
                  <a:ea typeface="+mj-ea"/>
                </a:rPr>
                <a:t>수행전략</a:t>
              </a:r>
            </a:p>
          </p:txBody>
        </p:sp>
      </p:grpSp>
      <p:sp>
        <p:nvSpPr>
          <p:cNvPr id="99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0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grpSp>
        <p:nvGrpSpPr>
          <p:cNvPr id="101" name="그룹 100"/>
          <p:cNvGrpSpPr/>
          <p:nvPr/>
        </p:nvGrpSpPr>
        <p:grpSpPr>
          <a:xfrm>
            <a:off x="566033" y="4129756"/>
            <a:ext cx="2723489" cy="2273349"/>
            <a:chOff x="197093" y="1718593"/>
            <a:chExt cx="2723489" cy="2273349"/>
          </a:xfrm>
        </p:grpSpPr>
        <p:sp>
          <p:nvSpPr>
            <p:cNvPr id="102" name="모서리가 둥근 직사각형 101"/>
            <p:cNvSpPr/>
            <p:nvPr/>
          </p:nvSpPr>
          <p:spPr bwMode="auto">
            <a:xfrm>
              <a:off x="197093" y="1862657"/>
              <a:ext cx="2723489" cy="2129285"/>
            </a:xfrm>
            <a:prstGeom prst="roundRect">
              <a:avLst>
                <a:gd name="adj" fmla="val 1534"/>
              </a:avLst>
            </a:prstGeom>
            <a:solidFill>
              <a:schemeClr val="bg1">
                <a:alpha val="57000"/>
              </a:schemeClr>
            </a:solidFill>
            <a:ln w="190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103" name="모서리가 둥근 직사각형 102"/>
            <p:cNvSpPr/>
            <p:nvPr/>
          </p:nvSpPr>
          <p:spPr bwMode="auto">
            <a:xfrm>
              <a:off x="838219" y="1718593"/>
              <a:ext cx="1460522" cy="288000"/>
            </a:xfrm>
            <a:prstGeom prst="roundRect">
              <a:avLst>
                <a:gd name="adj" fmla="val 6596"/>
              </a:avLst>
            </a:prstGeom>
            <a:solidFill>
              <a:srgbClr val="002060"/>
            </a:solidFill>
            <a:ln w="15875" cmpd="sng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dirty="0">
                  <a:solidFill>
                    <a:srgbClr val="FFFFFF"/>
                  </a:solidFill>
                  <a:latin typeface="+mj-ea"/>
                  <a:ea typeface="+mj-ea"/>
                </a:rPr>
                <a:t>위험요소</a:t>
              </a:r>
            </a:p>
          </p:txBody>
        </p:sp>
        <p:sp>
          <p:nvSpPr>
            <p:cNvPr id="104" name="AutoShape 36"/>
            <p:cNvSpPr>
              <a:spLocks noChangeArrowheads="1"/>
            </p:cNvSpPr>
            <p:nvPr/>
          </p:nvSpPr>
          <p:spPr bwMode="gray">
            <a:xfrm>
              <a:off x="267416" y="2117037"/>
              <a:ext cx="2592000" cy="54000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lIns="288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2813" latinLnBrk="0">
                <a:lnSpc>
                  <a:spcPct val="1100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업체 및 기사의 신규 시스템 사용 미숙 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ea"/>
              </a:endParaRPr>
            </a:p>
          </p:txBody>
        </p:sp>
        <p:pic>
          <p:nvPicPr>
            <p:cNvPr id="105" name="Picture 4" descr="D:\dkunc\2011\템플릿디자인_김유진\템플릿표지\DKUNC\표준템플릿_세로a4_bar1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25" y="2288612"/>
              <a:ext cx="196850" cy="196850"/>
            </a:xfrm>
            <a:prstGeom prst="rect">
              <a:avLst/>
            </a:prstGeom>
            <a:noFill/>
          </p:spPr>
        </p:pic>
        <p:sp>
          <p:nvSpPr>
            <p:cNvPr id="106" name="AutoShape 36"/>
            <p:cNvSpPr>
              <a:spLocks noChangeArrowheads="1"/>
            </p:cNvSpPr>
            <p:nvPr/>
          </p:nvSpPr>
          <p:spPr bwMode="gray">
            <a:xfrm>
              <a:off x="263854" y="2749112"/>
              <a:ext cx="2592000" cy="54000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lIns="288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2813" latinLnBrk="0">
                <a:lnSpc>
                  <a:spcPct val="110000"/>
                </a:lnSpc>
                <a:defRPr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프로세스 개선 관련 현업 요구사항 누락</a:t>
              </a:r>
            </a:p>
          </p:txBody>
        </p:sp>
        <p:pic>
          <p:nvPicPr>
            <p:cNvPr id="107" name="Picture 4" descr="D:\dkunc\2011\템플릿디자인_김유진\템플릿표지\DKUNC\표준템플릿_세로a4_bar1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63" y="2920687"/>
              <a:ext cx="196850" cy="196850"/>
            </a:xfrm>
            <a:prstGeom prst="rect">
              <a:avLst/>
            </a:prstGeom>
            <a:noFill/>
          </p:spPr>
        </p:pic>
        <p:sp>
          <p:nvSpPr>
            <p:cNvPr id="108" name="AutoShape 36"/>
            <p:cNvSpPr>
              <a:spLocks noChangeArrowheads="1"/>
            </p:cNvSpPr>
            <p:nvPr/>
          </p:nvSpPr>
          <p:spPr bwMode="gray">
            <a:xfrm>
              <a:off x="266106" y="3378432"/>
              <a:ext cx="2592000" cy="540000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lIns="288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2813" latinLnBrk="0">
                <a:lnSpc>
                  <a:spcPct val="1100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6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+mn-ea"/>
                </a:rPr>
                <a:t>개월간 짧은 프로젝트 기간</a:t>
              </a:r>
            </a:p>
          </p:txBody>
        </p:sp>
        <p:pic>
          <p:nvPicPr>
            <p:cNvPr id="109" name="Picture 4" descr="D:\dkunc\2011\템플릿디자인_김유진\템플릿표지\DKUNC\표준템플릿_세로a4_bar1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115" y="3550007"/>
              <a:ext cx="196850" cy="19685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4783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07917" y="2442366"/>
            <a:ext cx="56327" cy="2052000"/>
            <a:chOff x="1193981" y="2442366"/>
            <a:chExt cx="72000" cy="3228115"/>
          </a:xfrm>
        </p:grpSpPr>
        <p:cxnSp>
          <p:nvCxnSpPr>
            <p:cNvPr id="18" name="직선 연결선 17"/>
            <p:cNvCxnSpPr/>
            <p:nvPr userDrawn="1"/>
          </p:nvCxnSpPr>
          <p:spPr>
            <a:xfrm>
              <a:off x="1214781" y="2442366"/>
              <a:ext cx="13173" cy="316788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 userDrawn="1"/>
          </p:nvSpPr>
          <p:spPr>
            <a:xfrm>
              <a:off x="1193981" y="5598481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noFill/>
                </a:ln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962167" y="2936648"/>
            <a:ext cx="357025" cy="35702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6" name="텍스트 개체 틀 25"/>
          <p:cNvSpPr txBox="1">
            <a:spLocks/>
          </p:cNvSpPr>
          <p:nvPr/>
        </p:nvSpPr>
        <p:spPr>
          <a:xfrm>
            <a:off x="949795" y="2997926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62167" y="2441522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8" name="텍스트 개체 틀 25"/>
          <p:cNvSpPr txBox="1">
            <a:spLocks/>
          </p:cNvSpPr>
          <p:nvPr/>
        </p:nvSpPr>
        <p:spPr>
          <a:xfrm>
            <a:off x="949795" y="2502800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62167" y="3425425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0" name="텍스트 개체 틀 25"/>
          <p:cNvSpPr txBox="1">
            <a:spLocks/>
          </p:cNvSpPr>
          <p:nvPr/>
        </p:nvSpPr>
        <p:spPr>
          <a:xfrm>
            <a:off x="949795" y="3486703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03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62167" y="3900677"/>
            <a:ext cx="357025" cy="357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2" name="텍스트 개체 틀 25"/>
          <p:cNvSpPr txBox="1">
            <a:spLocks/>
          </p:cNvSpPr>
          <p:nvPr/>
        </p:nvSpPr>
        <p:spPr>
          <a:xfrm>
            <a:off x="949795" y="3961955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04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3" name="텍스트 개체 틀 25"/>
          <p:cNvSpPr txBox="1">
            <a:spLocks/>
          </p:cNvSpPr>
          <p:nvPr/>
        </p:nvSpPr>
        <p:spPr>
          <a:xfrm>
            <a:off x="949795" y="4446974"/>
            <a:ext cx="383703" cy="2619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본고딕 Bold" panose="020B0800000000000000" pitchFamily="34" charset="-127"/>
                <a:ea typeface="본고딕 Bold" panose="020B08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05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5" y="2931534"/>
            <a:ext cx="6645088" cy="357025"/>
          </a:xfrm>
          <a:prstGeom prst="rect">
            <a:avLst/>
          </a:prstGeom>
        </p:spPr>
      </p:pic>
      <p:sp>
        <p:nvSpPr>
          <p:cNvPr id="47" name="텍스트 개체 틀 26"/>
          <p:cNvSpPr txBox="1">
            <a:spLocks/>
          </p:cNvSpPr>
          <p:nvPr/>
        </p:nvSpPr>
        <p:spPr>
          <a:xfrm>
            <a:off x="1500997" y="2276475"/>
            <a:ext cx="4235019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프로젝트 개요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주요 개선사항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시스템 구축 방안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추진일정 및 조직</a:t>
            </a:r>
            <a:endParaRPr lang="en-US" altLang="ko-KR" sz="1600" dirty="0">
              <a:solidFill>
                <a:schemeClr val="tx2"/>
              </a:solidFill>
              <a:latin typeface="본고딕 Medium" panose="020B0600000000000000" pitchFamily="34" charset="-127"/>
              <a:ea typeface="본고딕 Medium" panose="020B0600000000000000" pitchFamily="34" charset="-127"/>
            </a:endParaRPr>
          </a:p>
        </p:txBody>
      </p:sp>
      <p:sp>
        <p:nvSpPr>
          <p:cNvPr id="21" name="텍스트 개체 틀 26"/>
          <p:cNvSpPr txBox="1">
            <a:spLocks/>
          </p:cNvSpPr>
          <p:nvPr/>
        </p:nvSpPr>
        <p:spPr>
          <a:xfrm>
            <a:off x="6724779" y="2273014"/>
            <a:ext cx="899435" cy="35361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1" hangingPunct="1">
              <a:lnSpc>
                <a:spcPct val="2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spc="0" baseline="0">
                <a:solidFill>
                  <a:schemeClr val="bg1">
                    <a:lumMod val="65000"/>
                  </a:schemeClr>
                </a:solidFill>
                <a:latin typeface="본고딕 Normal" panose="020B0400000000000000" pitchFamily="34" charset="-127"/>
                <a:ea typeface="본고딕 Normal" panose="020B04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03 - 04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06 - 12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14 - 20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2"/>
                </a:solidFill>
                <a:latin typeface="본고딕 Medium" panose="020B0600000000000000" pitchFamily="34" charset="-127"/>
                <a:ea typeface="본고딕 Medium" panose="020B0600000000000000" pitchFamily="34" charset="-127"/>
              </a:rPr>
              <a:t>22 - 23</a:t>
            </a:r>
          </a:p>
        </p:txBody>
      </p:sp>
    </p:spTree>
    <p:extLst>
      <p:ext uri="{BB962C8B-B14F-4D97-AF65-F5344CB8AC3E}">
        <p14:creationId xmlns:p14="http://schemas.microsoft.com/office/powerpoint/2010/main" val="10271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LPR / Mobile App </a:t>
            </a:r>
            <a:r>
              <a:rPr lang="ko-KR" altLang="en-US" dirty="0">
                <a:sym typeface="Wingdings" panose="05000000000000000000" pitchFamily="2" charset="2"/>
              </a:rPr>
              <a:t>기반으로 스마트 계량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처리 및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계량표</a:t>
            </a:r>
            <a:r>
              <a:rPr lang="ko-KR" altLang="en-US" dirty="0">
                <a:sym typeface="Wingdings" panose="05000000000000000000" pitchFamily="2" charset="2"/>
              </a:rPr>
              <a:t> 수취 시 불 안전 요소 개선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주요 개선사항</a:t>
            </a:r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272940" y="1132096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주요 변화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sp>
        <p:nvSpPr>
          <p:cNvPr id="100" name="모서리가 둥근 직사각형 99"/>
          <p:cNvSpPr/>
          <p:nvPr/>
        </p:nvSpPr>
        <p:spPr bwMode="auto">
          <a:xfrm>
            <a:off x="542676" y="1616418"/>
            <a:ext cx="1299728" cy="332810"/>
          </a:xfrm>
          <a:prstGeom prst="roundRect">
            <a:avLst>
              <a:gd name="adj" fmla="val 6596"/>
            </a:avLst>
          </a:prstGeom>
          <a:solidFill>
            <a:srgbClr val="002060"/>
          </a:solidFill>
          <a:ln w="158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FFFF00"/>
                </a:solidFill>
                <a:latin typeface="+mj-ea"/>
                <a:ea typeface="+mj-ea"/>
              </a:rPr>
              <a:t>구 분</a:t>
            </a:r>
          </a:p>
        </p:txBody>
      </p:sp>
      <p:sp>
        <p:nvSpPr>
          <p:cNvPr id="101" name="모서리가 둥근 직사각형 100"/>
          <p:cNvSpPr/>
          <p:nvPr/>
        </p:nvSpPr>
        <p:spPr bwMode="auto">
          <a:xfrm>
            <a:off x="542676" y="2012323"/>
            <a:ext cx="1299728" cy="1799135"/>
          </a:xfrm>
          <a:prstGeom prst="roundRect">
            <a:avLst>
              <a:gd name="adj" fmla="val 0"/>
            </a:avLst>
          </a:prstGeom>
          <a:solidFill>
            <a:srgbClr val="002060">
              <a:alpha val="58000"/>
            </a:srgbClr>
          </a:solidFill>
          <a:ln w="158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</a:rPr>
              <a:t>계      량</a:t>
            </a:r>
          </a:p>
        </p:txBody>
      </p:sp>
      <p:sp>
        <p:nvSpPr>
          <p:cNvPr id="102" name="모서리가 둥근 직사각형 101"/>
          <p:cNvSpPr/>
          <p:nvPr/>
        </p:nvSpPr>
        <p:spPr bwMode="auto">
          <a:xfrm>
            <a:off x="1946516" y="1616418"/>
            <a:ext cx="3744000" cy="332810"/>
          </a:xfrm>
          <a:prstGeom prst="roundRect">
            <a:avLst>
              <a:gd name="adj" fmla="val 6596"/>
            </a:avLst>
          </a:prstGeom>
          <a:solidFill>
            <a:srgbClr val="002060"/>
          </a:solidFill>
          <a:ln w="158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FFFF00"/>
                </a:solidFill>
                <a:latin typeface="+mj-ea"/>
                <a:ea typeface="+mj-ea"/>
              </a:rPr>
              <a:t>AS - IS</a:t>
            </a:r>
            <a:endParaRPr lang="ko-KR" altLang="en-US" sz="14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103" name="모서리가 둥근 직사각형 102"/>
          <p:cNvSpPr/>
          <p:nvPr/>
        </p:nvSpPr>
        <p:spPr bwMode="auto">
          <a:xfrm>
            <a:off x="5802843" y="1616418"/>
            <a:ext cx="3757923" cy="332810"/>
          </a:xfrm>
          <a:prstGeom prst="roundRect">
            <a:avLst>
              <a:gd name="adj" fmla="val 6596"/>
            </a:avLst>
          </a:prstGeom>
          <a:solidFill>
            <a:srgbClr val="002060"/>
          </a:solidFill>
          <a:ln w="158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FFFF00"/>
                </a:solidFill>
                <a:latin typeface="+mj-ea"/>
                <a:ea typeface="+mj-ea"/>
              </a:rPr>
              <a:t>TO - BE</a:t>
            </a:r>
            <a:endParaRPr lang="ko-KR" altLang="en-US" sz="14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104" name="AutoShape 36"/>
          <p:cNvSpPr>
            <a:spLocks noChangeArrowheads="1"/>
          </p:cNvSpPr>
          <p:nvPr/>
        </p:nvSpPr>
        <p:spPr bwMode="gray">
          <a:xfrm>
            <a:off x="1946516" y="2012324"/>
            <a:ext cx="3744000" cy="396000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 lIns="288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20000"/>
              </a:lnSpc>
            </a:pPr>
            <a:r>
              <a:rPr lang="en-US" altLang="ko-KR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RFID Scan 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후 </a:t>
            </a:r>
            <a:r>
              <a:rPr lang="ko-KR" altLang="en-US" sz="1000" b="1" kern="0" dirty="0" err="1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계량표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 출력 및 수취 </a:t>
            </a:r>
            <a:r>
              <a:rPr lang="en-US" altLang="ko-KR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(</a:t>
            </a:r>
            <a:r>
              <a:rPr lang="ko-KR" altLang="en-US" sz="1000" b="1" kern="0" dirty="0">
                <a:solidFill>
                  <a:srgbClr val="FF0000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不 안전 요소</a:t>
            </a:r>
            <a:r>
              <a:rPr lang="en-US" altLang="ko-KR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)</a:t>
            </a:r>
          </a:p>
        </p:txBody>
      </p:sp>
      <p:sp>
        <p:nvSpPr>
          <p:cNvPr id="105" name="AutoShape 36"/>
          <p:cNvSpPr>
            <a:spLocks noChangeArrowheads="1"/>
          </p:cNvSpPr>
          <p:nvPr/>
        </p:nvSpPr>
        <p:spPr bwMode="gray">
          <a:xfrm>
            <a:off x="1946516" y="2472588"/>
            <a:ext cx="3744000" cy="396000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 lIns="288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20000"/>
              </a:lnSpc>
            </a:pP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다중 배차의 경우 동일 차량에 여러 개의 </a:t>
            </a:r>
            <a:r>
              <a:rPr lang="en-US" altLang="ko-KR" sz="1000" b="1" kern="0" dirty="0">
                <a:solidFill>
                  <a:srgbClr val="FF0000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RFID </a:t>
            </a:r>
            <a:r>
              <a:rPr lang="ko-KR" altLang="en-US" sz="1000" b="1" kern="0" dirty="0">
                <a:solidFill>
                  <a:srgbClr val="FF0000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카드 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사용</a:t>
            </a:r>
            <a:endParaRPr lang="en-US" altLang="ko-KR" sz="1000" b="1" kern="0" dirty="0">
              <a:solidFill>
                <a:srgbClr val="262626"/>
              </a:solidFill>
              <a:latin typeface="본고딕 Normal" panose="020B0400000000000000" pitchFamily="34" charset="-127"/>
              <a:ea typeface="본고딕 Normal" panose="020B0400000000000000" pitchFamily="34" charset="-127"/>
            </a:endParaRPr>
          </a:p>
        </p:txBody>
      </p:sp>
      <p:sp>
        <p:nvSpPr>
          <p:cNvPr id="106" name="AutoShape 36"/>
          <p:cNvSpPr>
            <a:spLocks noChangeArrowheads="1"/>
          </p:cNvSpPr>
          <p:nvPr/>
        </p:nvSpPr>
        <p:spPr bwMode="gray">
          <a:xfrm>
            <a:off x="1946516" y="2943740"/>
            <a:ext cx="3744000" cy="396000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 lIns="288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20000"/>
              </a:lnSpc>
            </a:pPr>
            <a:r>
              <a:rPr lang="ko-KR" altLang="en-US" sz="1000" b="1" kern="0" dirty="0" err="1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계량대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 특이사항 발생 시 특정부서에 </a:t>
            </a:r>
            <a:r>
              <a:rPr lang="ko-KR" altLang="en-US" sz="1000" b="1" kern="0" dirty="0">
                <a:solidFill>
                  <a:srgbClr val="FF0000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전화 문의 과중 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현상</a:t>
            </a:r>
            <a:r>
              <a:rPr lang="ko-KR" altLang="en-US" sz="1000" b="1" kern="0" dirty="0">
                <a:solidFill>
                  <a:srgbClr val="FF0000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 </a:t>
            </a:r>
            <a:endParaRPr lang="en-US" altLang="ko-KR" sz="1000" b="1" kern="0" dirty="0">
              <a:solidFill>
                <a:srgbClr val="262626"/>
              </a:solidFill>
              <a:latin typeface="본고딕 Normal" panose="020B0400000000000000" pitchFamily="34" charset="-127"/>
              <a:ea typeface="본고딕 Normal" panose="020B0400000000000000" pitchFamily="34" charset="-127"/>
            </a:endParaRPr>
          </a:p>
        </p:txBody>
      </p:sp>
      <p:sp>
        <p:nvSpPr>
          <p:cNvPr id="107" name="AutoShape 36"/>
          <p:cNvSpPr>
            <a:spLocks noChangeArrowheads="1"/>
          </p:cNvSpPr>
          <p:nvPr/>
        </p:nvSpPr>
        <p:spPr bwMode="gray">
          <a:xfrm>
            <a:off x="5816765" y="2009994"/>
            <a:ext cx="3744001" cy="398330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 lIns="288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lnSpc>
                <a:spcPct val="120000"/>
              </a:lnSpc>
              <a:defRPr/>
            </a:pP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자동 차량번호 인식 </a:t>
            </a:r>
            <a:r>
              <a:rPr lang="en-US" altLang="ko-KR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(LPR) 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후 </a:t>
            </a:r>
            <a:r>
              <a:rPr lang="en-US" altLang="ko-KR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Mobile </a:t>
            </a:r>
            <a:r>
              <a:rPr lang="ko-KR" altLang="en-US" sz="1000" b="1" kern="0" dirty="0">
                <a:solidFill>
                  <a:srgbClr val="0000FF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전자 </a:t>
            </a:r>
            <a:r>
              <a:rPr lang="ko-KR" altLang="en-US" sz="1000" b="1" kern="0" dirty="0" err="1">
                <a:solidFill>
                  <a:srgbClr val="0000FF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계량표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 출력</a:t>
            </a:r>
            <a:endParaRPr lang="en-US" altLang="ko-KR" sz="1000" b="1" kern="0" dirty="0">
              <a:solidFill>
                <a:srgbClr val="262626"/>
              </a:solidFill>
              <a:latin typeface="본고딕 Normal" panose="020B0400000000000000" pitchFamily="34" charset="-127"/>
              <a:ea typeface="본고딕 Normal" panose="020B0400000000000000" pitchFamily="34" charset="-127"/>
            </a:endParaRPr>
          </a:p>
        </p:txBody>
      </p:sp>
      <p:sp>
        <p:nvSpPr>
          <p:cNvPr id="108" name="AutoShape 36"/>
          <p:cNvSpPr>
            <a:spLocks noChangeArrowheads="1"/>
          </p:cNvSpPr>
          <p:nvPr/>
        </p:nvSpPr>
        <p:spPr bwMode="gray">
          <a:xfrm>
            <a:off x="5816766" y="2472588"/>
            <a:ext cx="3744000" cy="396000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 lIns="288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ts val="1500"/>
              </a:lnSpc>
            </a:pP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계량관리 </a:t>
            </a:r>
            <a:r>
              <a:rPr lang="en-US" altLang="ko-KR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APP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에서 계량할 배차 선택 후 </a:t>
            </a:r>
            <a:r>
              <a:rPr lang="en-US" altLang="ko-KR" sz="1000" b="1" kern="0" dirty="0">
                <a:solidFill>
                  <a:srgbClr val="0000FF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Mobile </a:t>
            </a:r>
            <a:r>
              <a:rPr lang="ko-KR" altLang="en-US" sz="1000" b="1" kern="0" dirty="0">
                <a:solidFill>
                  <a:srgbClr val="0000FF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계량</a:t>
            </a:r>
            <a:endParaRPr lang="en-US" altLang="ko-KR" sz="1000" b="1" kern="0" dirty="0">
              <a:solidFill>
                <a:srgbClr val="0000FF"/>
              </a:solidFill>
              <a:latin typeface="본고딕 Normal" panose="020B0400000000000000" pitchFamily="34" charset="-127"/>
              <a:ea typeface="본고딕 Normal" panose="020B0400000000000000" pitchFamily="34" charset="-127"/>
            </a:endParaRPr>
          </a:p>
        </p:txBody>
      </p:sp>
      <p:sp>
        <p:nvSpPr>
          <p:cNvPr id="109" name="AutoShape 36"/>
          <p:cNvSpPr>
            <a:spLocks noChangeArrowheads="1"/>
          </p:cNvSpPr>
          <p:nvPr/>
        </p:nvSpPr>
        <p:spPr bwMode="gray">
          <a:xfrm>
            <a:off x="5816766" y="2940312"/>
            <a:ext cx="3744000" cy="394175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 lIns="288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유선통화 </a:t>
            </a:r>
            <a:r>
              <a:rPr lang="ko-KR" altLang="en-US" sz="1000" b="1" kern="0" dirty="0">
                <a:solidFill>
                  <a:srgbClr val="0000FF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이원화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 </a:t>
            </a:r>
            <a:r>
              <a:rPr lang="en-US" altLang="ko-KR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(ex. 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물류관제실</a:t>
            </a:r>
            <a:r>
              <a:rPr lang="en-US" altLang="ko-KR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, 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자재창고 등</a:t>
            </a:r>
            <a:r>
              <a:rPr lang="en-US" altLang="ko-KR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)</a:t>
            </a:r>
          </a:p>
          <a:p>
            <a:pPr eaLnBrk="0" hangingPunct="0"/>
            <a:r>
              <a:rPr lang="ko-KR" altLang="en-US" sz="1000" b="1" kern="0" dirty="0">
                <a:latin typeface="본고딕 Normal" panose="020B0400000000000000" pitchFamily="34" charset="-127"/>
                <a:ea typeface="본고딕 Normal" panose="020B0400000000000000" pitchFamily="34" charset="-127"/>
              </a:rPr>
              <a:t>계량관리</a:t>
            </a:r>
            <a:r>
              <a:rPr lang="en-US" altLang="ko-KR" sz="1000" b="1" kern="0" dirty="0">
                <a:latin typeface="본고딕 Normal" panose="020B0400000000000000" pitchFamily="34" charset="-127"/>
                <a:ea typeface="본고딕 Normal" panose="020B0400000000000000" pitchFamily="34" charset="-127"/>
              </a:rPr>
              <a:t> App </a:t>
            </a:r>
            <a:r>
              <a:rPr lang="ko-KR" altLang="en-US" sz="1000" b="1" kern="0" dirty="0">
                <a:solidFill>
                  <a:srgbClr val="0000FF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문의유형별 통화 </a:t>
            </a:r>
            <a:r>
              <a:rPr lang="ko-KR" altLang="en-US" sz="1000" b="1" kern="0" dirty="0">
                <a:latin typeface="본고딕 Normal" panose="020B0400000000000000" pitchFamily="34" charset="-127"/>
                <a:ea typeface="본고딕 Normal" panose="020B0400000000000000" pitchFamily="34" charset="-127"/>
              </a:rPr>
              <a:t>기능 추가</a:t>
            </a:r>
            <a:endParaRPr lang="en-US" altLang="ko-KR" sz="1000" b="1" kern="0" dirty="0">
              <a:latin typeface="본고딕 Normal" panose="020B0400000000000000" pitchFamily="34" charset="-127"/>
              <a:ea typeface="본고딕 Normal" panose="020B0400000000000000" pitchFamily="34" charset="-127"/>
            </a:endParaRPr>
          </a:p>
        </p:txBody>
      </p:sp>
      <p:sp>
        <p:nvSpPr>
          <p:cNvPr id="116" name="텍스트 개체 틀 9"/>
          <p:cNvSpPr txBox="1">
            <a:spLocks/>
          </p:cNvSpPr>
          <p:nvPr/>
        </p:nvSpPr>
        <p:spPr>
          <a:xfrm>
            <a:off x="2013268" y="3894257"/>
            <a:ext cx="3527902" cy="362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/>
              <a:t> ▪부산공장 계량대 </a:t>
            </a:r>
            <a:r>
              <a:rPr lang="en-US" altLang="ko-KR" sz="1400" dirty="0"/>
              <a:t>(RF-ID, </a:t>
            </a:r>
            <a:r>
              <a:rPr lang="ko-KR" altLang="en-US" sz="1400" dirty="0"/>
              <a:t>不 안전 요소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17" name="텍스트 개체 틀 9"/>
          <p:cNvSpPr txBox="1">
            <a:spLocks/>
          </p:cNvSpPr>
          <p:nvPr/>
        </p:nvSpPr>
        <p:spPr>
          <a:xfrm>
            <a:off x="5898104" y="3887207"/>
            <a:ext cx="3312368" cy="362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/>
              <a:t> ▪ 예시 </a:t>
            </a:r>
            <a:r>
              <a:rPr lang="en-US" altLang="ko-KR" sz="1400" dirty="0"/>
              <a:t>- </a:t>
            </a:r>
            <a:r>
              <a:rPr lang="ko-KR" altLang="en-US" sz="1400" dirty="0"/>
              <a:t>포항공장 스마트 계량대 </a:t>
            </a:r>
            <a:r>
              <a:rPr lang="en-US" altLang="ko-KR" sz="1400" dirty="0"/>
              <a:t>(LPR)</a:t>
            </a:r>
            <a:endParaRPr lang="ko-KR" altLang="en-US" sz="1400" dirty="0"/>
          </a:p>
        </p:txBody>
      </p:sp>
      <p:sp>
        <p:nvSpPr>
          <p:cNvPr id="118" name="모서리가 둥근 직사각형 117"/>
          <p:cNvSpPr/>
          <p:nvPr/>
        </p:nvSpPr>
        <p:spPr bwMode="auto">
          <a:xfrm>
            <a:off x="542676" y="3887207"/>
            <a:ext cx="1299728" cy="2483631"/>
          </a:xfrm>
          <a:prstGeom prst="roundRect">
            <a:avLst>
              <a:gd name="adj" fmla="val 0"/>
            </a:avLst>
          </a:prstGeom>
          <a:solidFill>
            <a:srgbClr val="002060">
              <a:alpha val="58000"/>
            </a:srgbClr>
          </a:solidFill>
          <a:ln w="158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</a:rPr>
              <a:t>계량대 </a:t>
            </a:r>
            <a:endParaRPr lang="en-US" altLang="ko-KR" sz="1400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FFFFFF"/>
                </a:solidFill>
                <a:latin typeface="+mj-ea"/>
                <a:ea typeface="+mj-ea"/>
              </a:rPr>
              <a:t>운영 동영상</a:t>
            </a:r>
          </a:p>
        </p:txBody>
      </p:sp>
      <p:pic>
        <p:nvPicPr>
          <p:cNvPr id="121" name="20240405_091237_1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20050" y="4284605"/>
            <a:ext cx="3740716" cy="2093376"/>
          </a:xfrm>
          <a:prstGeom prst="rect">
            <a:avLst/>
          </a:prstGeom>
        </p:spPr>
      </p:pic>
      <p:pic>
        <p:nvPicPr>
          <p:cNvPr id="2" name="부산공장계량대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45810" y="4284605"/>
            <a:ext cx="3734684" cy="2086233"/>
          </a:xfrm>
          <a:prstGeom prst="rect">
            <a:avLst/>
          </a:prstGeom>
        </p:spPr>
      </p:pic>
      <p:sp>
        <p:nvSpPr>
          <p:cNvPr id="22" name="AutoShape 36"/>
          <p:cNvSpPr>
            <a:spLocks noChangeArrowheads="1"/>
          </p:cNvSpPr>
          <p:nvPr/>
        </p:nvSpPr>
        <p:spPr bwMode="gray">
          <a:xfrm>
            <a:off x="1946516" y="3420712"/>
            <a:ext cx="3744000" cy="396000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 lIns="288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20000"/>
              </a:lnSpc>
            </a:pPr>
            <a:r>
              <a:rPr lang="ko-KR" altLang="en-US" sz="1000" b="1" kern="0" dirty="0">
                <a:solidFill>
                  <a:srgbClr val="FF0000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복잡한 계량</a:t>
            </a:r>
            <a:r>
              <a:rPr lang="en-US" altLang="ko-KR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(1/2/3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차</a:t>
            </a:r>
            <a:r>
              <a:rPr lang="en-US" altLang="ko-KR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) 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처리로 에러 및 지연 발생</a:t>
            </a:r>
            <a:endParaRPr lang="en-US" altLang="ko-KR" sz="1000" b="1" kern="0" dirty="0">
              <a:solidFill>
                <a:srgbClr val="262626"/>
              </a:solidFill>
              <a:latin typeface="본고딕 Normal" panose="020B0400000000000000" pitchFamily="34" charset="-127"/>
              <a:ea typeface="본고딕 Normal" panose="020B0400000000000000" pitchFamily="34" charset="-127"/>
            </a:endParaRPr>
          </a:p>
          <a:p>
            <a:pPr eaLnBrk="0" hangingPunct="0">
              <a:lnSpc>
                <a:spcPct val="120000"/>
              </a:lnSpc>
            </a:pPr>
            <a:r>
              <a:rPr lang="ko-KR" altLang="en-US" sz="1000" b="1" kern="0" dirty="0" err="1">
                <a:solidFill>
                  <a:srgbClr val="FF0000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재계량</a:t>
            </a:r>
            <a:r>
              <a:rPr lang="ko-KR" altLang="en-US" sz="1000" b="1" kern="0" dirty="0">
                <a:solidFill>
                  <a:srgbClr val="FF0000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 불가능</a:t>
            </a:r>
            <a:r>
              <a:rPr lang="ko-KR" altLang="en-US" sz="1000" b="1" kern="0" dirty="0">
                <a:solidFill>
                  <a:srgbClr val="262626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한 구조</a:t>
            </a:r>
            <a:endParaRPr lang="en-US" altLang="ko-KR" sz="1000" b="1" kern="0" dirty="0">
              <a:solidFill>
                <a:srgbClr val="262626"/>
              </a:solidFill>
              <a:latin typeface="본고딕 Normal" panose="020B0400000000000000" pitchFamily="34" charset="-127"/>
              <a:ea typeface="본고딕 Normal" panose="020B0400000000000000" pitchFamily="34" charset="-127"/>
            </a:endParaRPr>
          </a:p>
        </p:txBody>
      </p:sp>
      <p:sp>
        <p:nvSpPr>
          <p:cNvPr id="23" name="AutoShape 36"/>
          <p:cNvSpPr>
            <a:spLocks noChangeArrowheads="1"/>
          </p:cNvSpPr>
          <p:nvPr/>
        </p:nvSpPr>
        <p:spPr bwMode="gray">
          <a:xfrm>
            <a:off x="5816766" y="3417284"/>
            <a:ext cx="3744000" cy="394175"/>
          </a:xfrm>
          <a:prstGeom prst="round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txBody>
          <a:bodyPr lIns="288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ko-KR" altLang="en-US" sz="1000" b="1" kern="0" dirty="0">
                <a:latin typeface="본고딕 Normal" panose="020B0400000000000000" pitchFamily="34" charset="-127"/>
                <a:ea typeface="본고딕 Normal" panose="020B0400000000000000" pitchFamily="34" charset="-127"/>
              </a:rPr>
              <a:t>계량 </a:t>
            </a:r>
            <a:r>
              <a:rPr lang="ko-KR" altLang="en-US" sz="1000" b="1" kern="0" dirty="0">
                <a:solidFill>
                  <a:srgbClr val="0000FF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프로세스 단순화</a:t>
            </a:r>
            <a:r>
              <a:rPr lang="ko-KR" altLang="en-US" sz="1000" b="1" kern="0" dirty="0">
                <a:latin typeface="본고딕 Normal" panose="020B0400000000000000" pitchFamily="34" charset="-127"/>
                <a:ea typeface="본고딕 Normal" panose="020B0400000000000000" pitchFamily="34" charset="-127"/>
              </a:rPr>
              <a:t>로 계량 효율 향상</a:t>
            </a:r>
            <a:endParaRPr lang="en-US" altLang="ko-KR" sz="1000" b="1" kern="0" dirty="0">
              <a:latin typeface="본고딕 Normal" panose="020B0400000000000000" pitchFamily="34" charset="-127"/>
              <a:ea typeface="본고딕 Normal" panose="020B0400000000000000" pitchFamily="34" charset="-127"/>
            </a:endParaRPr>
          </a:p>
          <a:p>
            <a:pPr eaLnBrk="0" hangingPunct="0"/>
            <a:r>
              <a:rPr lang="ko-KR" altLang="en-US" sz="1000" b="1" kern="0" dirty="0" err="1">
                <a:solidFill>
                  <a:srgbClr val="0000FF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재계량</a:t>
            </a:r>
            <a:r>
              <a:rPr lang="ko-KR" altLang="en-US" sz="1000" b="1" kern="0" dirty="0">
                <a:solidFill>
                  <a:srgbClr val="0000FF"/>
                </a:solidFill>
                <a:latin typeface="본고딕 Normal" panose="020B0400000000000000" pitchFamily="34" charset="-127"/>
                <a:ea typeface="본고딕 Normal" panose="020B0400000000000000" pitchFamily="34" charset="-127"/>
              </a:rPr>
              <a:t> 기능 개발</a:t>
            </a:r>
            <a:r>
              <a:rPr lang="ko-KR" altLang="en-US" sz="1000" b="1" kern="0" dirty="0">
                <a:latin typeface="본고딕 Normal" panose="020B0400000000000000" pitchFamily="34" charset="-127"/>
                <a:ea typeface="본고딕 Normal" panose="020B0400000000000000" pitchFamily="34" charset="-127"/>
              </a:rPr>
              <a:t>로 정확도 향상</a:t>
            </a:r>
            <a:endParaRPr lang="en-US" altLang="ko-KR" sz="1000" b="1" kern="0" dirty="0">
              <a:latin typeface="본고딕 Normal" panose="020B0400000000000000" pitchFamily="34" charset="-127"/>
              <a:ea typeface="본고딕 Normal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75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Smart </a:t>
            </a:r>
            <a:r>
              <a:rPr lang="ko-KR" altLang="en-US" dirty="0"/>
              <a:t>계량 순서 </a:t>
            </a:r>
            <a:r>
              <a:rPr lang="en-US" altLang="ko-KR" dirty="0"/>
              <a:t>: LPR </a:t>
            </a:r>
            <a:r>
              <a:rPr lang="en-US" altLang="ko-KR" dirty="0">
                <a:sym typeface="Wingdings" panose="05000000000000000000" pitchFamily="2" charset="2"/>
              </a:rPr>
              <a:t> AI  </a:t>
            </a:r>
            <a:r>
              <a:rPr lang="ko-KR" altLang="en-US" dirty="0">
                <a:sym typeface="Wingdings" panose="05000000000000000000" pitchFamily="2" charset="2"/>
              </a:rPr>
              <a:t>계량완료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spc="-20" dirty="0">
                <a:latin typeface="+mn-ea"/>
              </a:rPr>
              <a:t>ㄴ </a:t>
            </a:r>
            <a:r>
              <a:rPr lang="ko-KR" altLang="en-US" dirty="0">
                <a:sym typeface="Wingdings" panose="05000000000000000000" pitchFamily="2" charset="2"/>
              </a:rPr>
              <a:t>차량번호 오인식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 err="1">
                <a:sym typeface="Wingdings" panose="05000000000000000000" pitchFamily="2" charset="2"/>
              </a:rPr>
              <a:t>모바일</a:t>
            </a:r>
            <a:r>
              <a:rPr lang="ko-KR" altLang="en-US" dirty="0">
                <a:sym typeface="Wingdings" panose="05000000000000000000" pitchFamily="2" charset="2"/>
              </a:rPr>
              <a:t> 보안 </a:t>
            </a:r>
            <a:r>
              <a:rPr lang="en-US" altLang="ko-KR" dirty="0">
                <a:sym typeface="Wingdings" panose="05000000000000000000" pitchFamily="2" charset="2"/>
              </a:rPr>
              <a:t>OTP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계량완료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주요 개선사항</a:t>
            </a:r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272940" y="1390876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중점 개선사항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sp>
        <p:nvSpPr>
          <p:cNvPr id="7" name="텍스트 개체 틀 3"/>
          <p:cNvSpPr txBox="1">
            <a:spLocks/>
          </p:cNvSpPr>
          <p:nvPr/>
        </p:nvSpPr>
        <p:spPr>
          <a:xfrm>
            <a:off x="270060" y="1783098"/>
            <a:ext cx="9450203" cy="488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en-US" altLang="ko-KR" sz="1400" spc="-20" dirty="0">
                <a:latin typeface="+mn-ea"/>
              </a:rPr>
              <a:t>1)</a:t>
            </a:r>
            <a:r>
              <a:rPr lang="ko-KR" altLang="en-US" sz="1400" spc="-20" dirty="0">
                <a:latin typeface="+mn-ea"/>
              </a:rPr>
              <a:t>  차량번호 인식 </a:t>
            </a:r>
            <a:r>
              <a:rPr lang="en-US" altLang="ko-KR" sz="1400" spc="-20" dirty="0">
                <a:latin typeface="+mn-ea"/>
              </a:rPr>
              <a:t>(LPR + AI + Mobile App)</a:t>
            </a: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ko-KR" altLang="en-US" sz="1400" spc="-20" dirty="0">
                <a:latin typeface="+mn-ea"/>
              </a:rPr>
              <a:t>       ㄴ </a:t>
            </a:r>
            <a:r>
              <a:rPr lang="en-US" altLang="ko-KR" sz="1400" spc="-20" dirty="0">
                <a:latin typeface="+mn-ea"/>
              </a:rPr>
              <a:t>LPR </a:t>
            </a:r>
            <a:r>
              <a:rPr lang="ko-KR" altLang="en-US" sz="1400" spc="-20" dirty="0">
                <a:latin typeface="+mn-ea"/>
              </a:rPr>
              <a:t>장치에서 차량번호를 </a:t>
            </a:r>
            <a:r>
              <a:rPr lang="en-US" altLang="ko-KR" sz="1400" spc="-20" dirty="0">
                <a:latin typeface="+mn-ea"/>
              </a:rPr>
              <a:t>1</a:t>
            </a:r>
            <a:r>
              <a:rPr lang="ko-KR" altLang="en-US" sz="1400" spc="-20" dirty="0">
                <a:latin typeface="+mn-ea"/>
              </a:rPr>
              <a:t>차 인식 후 </a:t>
            </a:r>
            <a:r>
              <a:rPr lang="en-US" altLang="ko-KR" sz="1400" spc="-20" dirty="0">
                <a:latin typeface="+mn-ea"/>
              </a:rPr>
              <a:t>AI </a:t>
            </a:r>
            <a:r>
              <a:rPr lang="ko-KR" altLang="en-US" sz="1400" spc="-20" dirty="0">
                <a:latin typeface="+mn-ea"/>
              </a:rPr>
              <a:t>시스템에서 차량번호를 재 확인</a:t>
            </a:r>
            <a:r>
              <a:rPr lang="en-US" altLang="ko-KR" sz="1400" spc="-20" dirty="0">
                <a:latin typeface="+mn-ea"/>
              </a:rPr>
              <a:t>(</a:t>
            </a:r>
            <a:r>
              <a:rPr lang="ko-KR" altLang="en-US" sz="1400" spc="-20" dirty="0">
                <a:latin typeface="+mn-ea"/>
              </a:rPr>
              <a:t>검증</a:t>
            </a:r>
            <a:r>
              <a:rPr lang="en-US" altLang="ko-KR" sz="1400" spc="-20" dirty="0">
                <a:latin typeface="+mn-ea"/>
              </a:rPr>
              <a:t>)</a:t>
            </a:r>
            <a:r>
              <a:rPr lang="ko-KR" altLang="en-US" sz="1400" spc="-20" dirty="0">
                <a:latin typeface="+mn-ea"/>
              </a:rPr>
              <a:t> 하여</a:t>
            </a:r>
            <a:r>
              <a:rPr lang="en-US" altLang="ko-KR" sz="1400" spc="-20" dirty="0">
                <a:latin typeface="+mn-ea"/>
              </a:rPr>
              <a:t> </a:t>
            </a:r>
            <a:r>
              <a:rPr lang="ko-KR" altLang="en-US" sz="1400" spc="-20" dirty="0">
                <a:latin typeface="+mn-ea"/>
              </a:rPr>
              <a:t>차량번호 확인</a:t>
            </a:r>
            <a:endParaRPr lang="en-US" altLang="ko-KR" sz="1400" spc="-20" dirty="0">
              <a:latin typeface="+mn-ea"/>
            </a:endParaRP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en-US" altLang="ko-KR" sz="1400" spc="-20" dirty="0">
                <a:latin typeface="+mn-ea"/>
              </a:rPr>
              <a:t>       </a:t>
            </a:r>
            <a:r>
              <a:rPr lang="ko-KR" altLang="en-US" sz="1400" spc="-20" dirty="0">
                <a:latin typeface="+mn-ea"/>
              </a:rPr>
              <a:t>ㄴ 차량번호가 오 인식 된 경우 </a:t>
            </a:r>
            <a:r>
              <a:rPr lang="ko-KR" altLang="en-US" sz="1400" dirty="0">
                <a:sym typeface="Wingdings" panose="05000000000000000000" pitchFamily="2" charset="2"/>
              </a:rPr>
              <a:t>모바일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ko-KR" altLang="en-US" sz="1400" spc="-20" dirty="0">
                <a:latin typeface="+mn-ea"/>
              </a:rPr>
              <a:t>계량 처리 진행</a:t>
            </a:r>
            <a:endParaRPr lang="en-US" altLang="ko-KR" sz="1400" spc="-20" dirty="0">
              <a:latin typeface="+mn-ea"/>
            </a:endParaRP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en-US" altLang="ko-KR" sz="1400" spc="-20" dirty="0">
                <a:latin typeface="+mn-ea"/>
              </a:rPr>
              <a:t>            ※ </a:t>
            </a:r>
            <a:r>
              <a:rPr lang="ko-KR" altLang="en-US" sz="1400" dirty="0">
                <a:sym typeface="Wingdings" panose="05000000000000000000" pitchFamily="2" charset="2"/>
              </a:rPr>
              <a:t>모바일</a:t>
            </a:r>
            <a:r>
              <a:rPr lang="en-US" altLang="ko-KR" sz="1400" spc="-20" dirty="0">
                <a:latin typeface="+mn-ea"/>
              </a:rPr>
              <a:t> </a:t>
            </a:r>
            <a:r>
              <a:rPr lang="ko-KR" altLang="en-US" sz="1400" spc="-20" dirty="0">
                <a:latin typeface="+mn-ea"/>
              </a:rPr>
              <a:t>계량 </a:t>
            </a:r>
            <a:r>
              <a:rPr lang="en-US" altLang="ko-KR" sz="1400" spc="-20" dirty="0">
                <a:latin typeface="+mn-ea"/>
              </a:rPr>
              <a:t>: Mobile App</a:t>
            </a:r>
            <a:r>
              <a:rPr lang="ko-KR" altLang="en-US" sz="1400" spc="-20" dirty="0">
                <a:latin typeface="+mn-ea"/>
              </a:rPr>
              <a:t>으로 등록된 전화번호로 차량번호를 인식 </a:t>
            </a:r>
            <a:r>
              <a:rPr lang="en-US" altLang="ko-KR" sz="1400" spc="-20" dirty="0">
                <a:latin typeface="+mn-ea"/>
              </a:rPr>
              <a:t>+ </a:t>
            </a:r>
            <a:r>
              <a:rPr lang="ko-KR" altLang="en-US" sz="1400" spc="-20" dirty="0">
                <a:latin typeface="+mn-ea"/>
              </a:rPr>
              <a:t>보안 </a:t>
            </a:r>
            <a:r>
              <a:rPr lang="en-US" altLang="ko-KR" sz="1400" spc="-20" dirty="0">
                <a:latin typeface="+mn-ea"/>
              </a:rPr>
              <a:t>OTP </a:t>
            </a:r>
            <a:r>
              <a:rPr lang="ko-KR" altLang="en-US" sz="1400" spc="-20" dirty="0">
                <a:latin typeface="+mn-ea"/>
              </a:rPr>
              <a:t>검증</a:t>
            </a:r>
            <a:endParaRPr lang="en-US" altLang="ko-KR" sz="1400" spc="-20" dirty="0">
              <a:latin typeface="+mn-ea"/>
            </a:endParaRP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endParaRPr lang="en-US" altLang="ko-KR" sz="1400" spc="-20" dirty="0">
              <a:latin typeface="+mn-ea"/>
            </a:endParaRP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en-US" altLang="ko-KR" sz="1400" spc="-20" dirty="0">
                <a:latin typeface="+mn-ea"/>
              </a:rPr>
              <a:t>2) </a:t>
            </a:r>
            <a:r>
              <a:rPr lang="ko-KR" altLang="en-US" sz="1400" spc="-20" dirty="0">
                <a:latin typeface="+mn-ea"/>
              </a:rPr>
              <a:t>계량표 확인 </a:t>
            </a:r>
            <a:r>
              <a:rPr lang="en-US" altLang="ko-KR" sz="1400" spc="-20" dirty="0">
                <a:latin typeface="+mn-ea"/>
              </a:rPr>
              <a:t>(</a:t>
            </a:r>
            <a:r>
              <a:rPr lang="ko-KR" altLang="en-US" sz="1400" spc="-20" dirty="0">
                <a:latin typeface="+mn-ea"/>
              </a:rPr>
              <a:t>계량관리 </a:t>
            </a:r>
            <a:r>
              <a:rPr lang="en-US" altLang="ko-KR" sz="1400" spc="-20" dirty="0">
                <a:latin typeface="+mn-ea"/>
              </a:rPr>
              <a:t>App)</a:t>
            </a: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en-US" altLang="ko-KR" sz="1400" spc="-20" dirty="0">
                <a:latin typeface="+mn-ea"/>
              </a:rPr>
              <a:t>       </a:t>
            </a:r>
            <a:r>
              <a:rPr lang="ko-KR" altLang="en-US" sz="1400" spc="-20" dirty="0">
                <a:latin typeface="+mn-ea"/>
              </a:rPr>
              <a:t>ㄴ 계량실적 모바일 </a:t>
            </a:r>
            <a:r>
              <a:rPr lang="en-US" altLang="ko-KR" sz="1400" spc="-20" dirty="0">
                <a:latin typeface="+mn-ea"/>
              </a:rPr>
              <a:t>Push </a:t>
            </a:r>
            <a:r>
              <a:rPr lang="ko-KR" altLang="en-US" sz="1400" spc="-20" dirty="0">
                <a:latin typeface="+mn-ea"/>
              </a:rPr>
              <a:t>및 알림톡 확인</a:t>
            </a:r>
            <a:endParaRPr lang="en-US" altLang="ko-KR" sz="1400" spc="-20" dirty="0">
              <a:latin typeface="+mn-ea"/>
            </a:endParaRP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ko-KR" altLang="en-US" sz="1400" spc="-20" dirty="0">
                <a:latin typeface="+mn-ea"/>
              </a:rPr>
              <a:t>       ㄴ 배차정보 및 계량실적 확인</a:t>
            </a:r>
            <a:endParaRPr lang="en-US" altLang="ko-KR" sz="1400" spc="-20" dirty="0">
              <a:latin typeface="+mn-ea"/>
            </a:endParaRP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en-US" altLang="ko-KR" sz="1400" spc="-20" dirty="0">
                <a:latin typeface="+mn-ea"/>
              </a:rPr>
              <a:t>       </a:t>
            </a:r>
            <a:r>
              <a:rPr lang="ko-KR" altLang="en-US" sz="1400" spc="-20" dirty="0">
                <a:latin typeface="+mn-ea"/>
              </a:rPr>
              <a:t>ㄴ </a:t>
            </a:r>
            <a:r>
              <a:rPr lang="ko-KR" altLang="en-US" sz="1400" spc="-20" dirty="0" err="1">
                <a:latin typeface="+mn-ea"/>
              </a:rPr>
              <a:t>계량표</a:t>
            </a:r>
            <a:r>
              <a:rPr lang="ko-KR" altLang="en-US" sz="1400" spc="-20" dirty="0">
                <a:latin typeface="+mn-ea"/>
              </a:rPr>
              <a:t> 공유 가능 </a:t>
            </a:r>
            <a:r>
              <a:rPr lang="en-US" altLang="ko-KR" sz="1400" spc="-20" dirty="0">
                <a:latin typeface="+mn-ea"/>
              </a:rPr>
              <a:t>(</a:t>
            </a:r>
            <a:r>
              <a:rPr lang="ko-KR" altLang="en-US" sz="1400" spc="-20" dirty="0" err="1">
                <a:latin typeface="+mn-ea"/>
              </a:rPr>
              <a:t>카카오톡</a:t>
            </a:r>
            <a:r>
              <a:rPr lang="en-US" altLang="ko-KR" sz="1400" spc="-20" dirty="0">
                <a:latin typeface="+mn-ea"/>
              </a:rPr>
              <a:t>, SMS </a:t>
            </a:r>
            <a:r>
              <a:rPr lang="ko-KR" altLang="en-US" sz="1400" spc="-20" dirty="0">
                <a:latin typeface="+mn-ea"/>
              </a:rPr>
              <a:t>등</a:t>
            </a:r>
            <a:r>
              <a:rPr lang="en-US" altLang="ko-KR" sz="1400" spc="-20" dirty="0">
                <a:latin typeface="+mn-ea"/>
              </a:rPr>
              <a:t>)</a:t>
            </a: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endParaRPr lang="en-US" altLang="ko-KR" sz="1400" spc="-20" dirty="0">
              <a:latin typeface="+mn-ea"/>
            </a:endParaRP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en-US" altLang="ko-KR" sz="1400" spc="-20" dirty="0">
                <a:latin typeface="+mn-ea"/>
              </a:rPr>
              <a:t>3) </a:t>
            </a:r>
            <a:r>
              <a:rPr lang="ko-KR" altLang="en-US" sz="1400" spc="-20" dirty="0">
                <a:latin typeface="+mn-ea"/>
              </a:rPr>
              <a:t>기존 터치스크린 방식</a:t>
            </a:r>
            <a:endParaRPr lang="en-US" altLang="ko-KR" sz="1400" spc="-20" dirty="0">
              <a:latin typeface="+mn-ea"/>
            </a:endParaRPr>
          </a:p>
          <a:p>
            <a:pPr marL="266700" lvl="1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tabLst>
                <a:tab pos="182563" algn="l"/>
              </a:tabLst>
            </a:pPr>
            <a:r>
              <a:rPr lang="en-US" altLang="ko-KR" sz="1400" spc="-20" dirty="0">
                <a:latin typeface="+mn-ea"/>
              </a:rPr>
              <a:t>       </a:t>
            </a:r>
            <a:r>
              <a:rPr lang="ko-KR" altLang="en-US" sz="1400" spc="-20" dirty="0">
                <a:latin typeface="+mn-ea"/>
              </a:rPr>
              <a:t>ㄴ 병행 운영</a:t>
            </a:r>
            <a:endParaRPr lang="en-US" altLang="ko-KR" sz="1400" spc="-2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latin typeface="+mn-ea"/>
            </a:endParaRPr>
          </a:p>
          <a:p>
            <a:pPr marL="449262" lvl="2" indent="0">
              <a:buFont typeface="Arial" panose="020B0604020202020204" pitchFamily="34" charset="0"/>
              <a:buNone/>
            </a:pPr>
            <a:endParaRPr lang="en-US" altLang="ko-KR" sz="1400" dirty="0">
              <a:latin typeface="+mn-ea"/>
            </a:endParaRPr>
          </a:p>
          <a:p>
            <a:pPr marL="273050" lvl="1" indent="0">
              <a:buFont typeface="Arial" panose="020B0604020202020204" pitchFamily="34" charset="0"/>
              <a:buNone/>
            </a:pPr>
            <a:endParaRPr lang="en-US" altLang="ko-KR" sz="1600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44883" y="4210532"/>
            <a:ext cx="3740915" cy="20136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36922" y="4025866"/>
            <a:ext cx="155683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/>
              <a:t>스마트 계량대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7975939" y="4210635"/>
            <a:ext cx="1373846" cy="20135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145197" y="3999898"/>
            <a:ext cx="10310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dirty="0"/>
              <a:t>계량서버</a:t>
            </a:r>
          </a:p>
        </p:txBody>
      </p:sp>
      <p:pic>
        <p:nvPicPr>
          <p:cNvPr id="12" name="Picture 183" descr="ps_01_img0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8502" y="4946866"/>
            <a:ext cx="611885" cy="102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283" y="4425635"/>
            <a:ext cx="540495" cy="4103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789" y="4661990"/>
            <a:ext cx="3429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5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0" dirty="0">
                <a:latin typeface="+mj-ea"/>
                <a:cs typeface="Arial" pitchFamily="34" charset="0"/>
              </a:rPr>
              <a:t>Paperless : </a:t>
            </a:r>
            <a:r>
              <a:rPr lang="ko-KR" altLang="en-US" kern="0" dirty="0">
                <a:latin typeface="+mj-ea"/>
                <a:cs typeface="Arial" pitchFamily="34" charset="0"/>
              </a:rPr>
              <a:t>전자 </a:t>
            </a:r>
            <a:r>
              <a:rPr lang="ko-KR" altLang="en-US" kern="0" dirty="0" err="1">
                <a:latin typeface="+mj-ea"/>
                <a:cs typeface="Arial" pitchFamily="34" charset="0"/>
              </a:rPr>
              <a:t>계량표</a:t>
            </a:r>
            <a:r>
              <a:rPr lang="ko-KR" altLang="en-US" kern="0" dirty="0">
                <a:latin typeface="+mj-ea"/>
                <a:cs typeface="Arial" pitchFamily="34" charset="0"/>
              </a:rPr>
              <a:t> 도입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주요 개선사항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00" y="1754338"/>
            <a:ext cx="2335964" cy="4398232"/>
          </a:xfrm>
          <a:prstGeom prst="rect">
            <a:avLst/>
          </a:prstGeom>
        </p:spPr>
      </p:pic>
      <p:pic>
        <p:nvPicPr>
          <p:cNvPr id="11" name="Picture 47" descr="가로3개박스4_7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5400000">
            <a:off x="3251297" y="3435505"/>
            <a:ext cx="4258309" cy="103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그룹 18"/>
          <p:cNvGrpSpPr/>
          <p:nvPr/>
        </p:nvGrpSpPr>
        <p:grpSpPr>
          <a:xfrm>
            <a:off x="7766222" y="2182476"/>
            <a:ext cx="1561499" cy="866685"/>
            <a:chOff x="8665644" y="2009948"/>
            <a:chExt cx="1561499" cy="866685"/>
          </a:xfrm>
        </p:grpSpPr>
        <p:sp>
          <p:nvSpPr>
            <p:cNvPr id="2" name="타원 1"/>
            <p:cNvSpPr/>
            <p:nvPr/>
          </p:nvSpPr>
          <p:spPr>
            <a:xfrm>
              <a:off x="8665644" y="2009948"/>
              <a:ext cx="353683" cy="31917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65520" y="2476523"/>
              <a:ext cx="106162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defPPr>
                <a:defRPr lang="ko-KR"/>
              </a:defPPr>
              <a:lvl2pPr marL="0" lvl="1" algn="ctr" latinLnBrk="0">
                <a:buClr>
                  <a:srgbClr val="3271AA"/>
                </a:buClr>
                <a:buSzPct val="140000"/>
                <a:tabLst>
                  <a:tab pos="5424707" algn="l"/>
                </a:tabLst>
                <a:defRPr sz="800" baseline="0">
                  <a:solidFill>
                    <a:schemeClr val="tx1"/>
                  </a:solidFill>
                  <a:latin typeface="나눔고딕 Bold" panose="020D0804000000000000" pitchFamily="50" charset="-127"/>
                  <a:ea typeface="나눔고딕"/>
                </a:defRPr>
              </a:lvl2pPr>
            </a:lstStyle>
            <a:p>
              <a:pPr lvl="1"/>
              <a:r>
                <a:rPr lang="ko-KR" altLang="en-US" sz="13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계량표</a:t>
              </a:r>
              <a:endParaRPr lang="en-US" altLang="ko-KR" sz="13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1"/>
              <a:r>
                <a:rPr lang="ko-KR" altLang="en-US" sz="13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공유하기</a:t>
              </a:r>
            </a:p>
          </p:txBody>
        </p:sp>
        <p:cxnSp>
          <p:nvCxnSpPr>
            <p:cNvPr id="15" name="꺾인 연결선 14"/>
            <p:cNvCxnSpPr>
              <a:stCxn id="2" idx="6"/>
              <a:endCxn id="14" idx="0"/>
            </p:cNvCxnSpPr>
            <p:nvPr/>
          </p:nvCxnSpPr>
          <p:spPr>
            <a:xfrm>
              <a:off x="9019327" y="2169537"/>
              <a:ext cx="677005" cy="306986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1" y="2843203"/>
            <a:ext cx="4139352" cy="2220503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sp>
        <p:nvSpPr>
          <p:cNvPr id="22" name="텍스트 개체 틀 1"/>
          <p:cNvSpPr txBox="1">
            <a:spLocks/>
          </p:cNvSpPr>
          <p:nvPr/>
        </p:nvSpPr>
        <p:spPr>
          <a:xfrm>
            <a:off x="272940" y="1132096"/>
            <a:ext cx="936055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 </a:t>
            </a:r>
            <a:r>
              <a:rPr lang="ko-KR" altLang="en-US" dirty="0" err="1"/>
              <a:t>계량대</a:t>
            </a:r>
            <a:r>
              <a:rPr lang="ko-KR" altLang="en-US" dirty="0"/>
              <a:t> 출력물 </a:t>
            </a:r>
            <a:r>
              <a:rPr lang="en-US" altLang="ko-KR" dirty="0"/>
              <a:t>(</a:t>
            </a:r>
            <a:r>
              <a:rPr lang="ko-KR" altLang="en-US" dirty="0" err="1"/>
              <a:t>계량표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모바일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APP</a:t>
            </a:r>
            <a:r>
              <a:rPr lang="ko-KR" altLang="en-US" dirty="0">
                <a:sym typeface="Wingdings" panose="05000000000000000000" pitchFamily="2" charset="2"/>
              </a:rPr>
              <a:t>을 통한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계량표</a:t>
            </a:r>
            <a:r>
              <a:rPr lang="ko-KR" altLang="en-US" dirty="0">
                <a:sym typeface="Wingdings" panose="05000000000000000000" pitchFamily="2" charset="2"/>
              </a:rPr>
              <a:t> 보기 및 공유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전자 </a:t>
            </a:r>
            <a:r>
              <a:rPr lang="ko-KR" altLang="en-US" dirty="0" err="1">
                <a:sym typeface="Wingdings" panose="05000000000000000000" pitchFamily="2" charset="2"/>
              </a:rPr>
              <a:t>계량표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계량 웹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>
          <a:xfrm>
            <a:off x="272833" y="134345"/>
            <a:ext cx="6172693" cy="44319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주요 개선사항</a:t>
            </a:r>
          </a:p>
        </p:txBody>
      </p:sp>
      <p:sp>
        <p:nvSpPr>
          <p:cNvPr id="54" name="텍스트 개체 틀 1"/>
          <p:cNvSpPr txBox="1">
            <a:spLocks/>
          </p:cNvSpPr>
          <p:nvPr/>
        </p:nvSpPr>
        <p:spPr>
          <a:xfrm>
            <a:off x="272940" y="1132096"/>
            <a:ext cx="4847700" cy="354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700" indent="-266700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▐"/>
              <a:tabLst/>
              <a:defRPr sz="1600" kern="1200" spc="-20" baseline="0">
                <a:solidFill>
                  <a:schemeClr val="tx1"/>
                </a:solidFill>
                <a:latin typeface="본고딕 Medium" pitchFamily="34" charset="-127"/>
                <a:ea typeface="본고딕 Medium" pitchFamily="34" charset="-127"/>
                <a:cs typeface="+mn-cs"/>
              </a:defRPr>
            </a:lvl1pPr>
            <a:lvl2pPr marL="449263" indent="-18256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82563" algn="l"/>
              </a:tabLst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176213" algn="l" defTabSz="914400" rtl="0" eaLnBrk="1" latinLnBrk="1" hangingPunct="1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Font typeface="본고딕 Normal" panose="020B0400000000000000" pitchFamily="34" charset="-127"/>
              <a:buChar char="‒"/>
              <a:tabLst>
                <a:tab pos="541338" algn="l"/>
              </a:tabLst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 배차</a:t>
            </a:r>
            <a:r>
              <a:rPr lang="en-US" altLang="ko-KR" dirty="0"/>
              <a:t>/</a:t>
            </a:r>
            <a:r>
              <a:rPr lang="ko-KR" altLang="en-US" dirty="0"/>
              <a:t>계량관리 시스템 통합</a:t>
            </a:r>
          </a:p>
        </p:txBody>
      </p:sp>
      <p:sp>
        <p:nvSpPr>
          <p:cNvPr id="98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9264136" y="6601746"/>
            <a:ext cx="374513" cy="147600"/>
          </a:xfrm>
        </p:spPr>
        <p:txBody>
          <a:bodyPr/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99" name="바닥글 개체 틀 5"/>
          <p:cNvSpPr>
            <a:spLocks noGrp="1"/>
          </p:cNvSpPr>
          <p:nvPr>
            <p:ph type="ftr" sz="quarter" idx="3"/>
          </p:nvPr>
        </p:nvSpPr>
        <p:spPr>
          <a:xfrm>
            <a:off x="7788317" y="6601746"/>
            <a:ext cx="1534561" cy="148648"/>
          </a:xfrm>
        </p:spPr>
        <p:txBody>
          <a:bodyPr/>
          <a:lstStyle/>
          <a:p>
            <a:r>
              <a:rPr lang="en-US" altLang="ko-KR" dirty="0"/>
              <a:t>DMES</a:t>
            </a:r>
            <a:r>
              <a:rPr lang="ko-KR" altLang="en-US" dirty="0"/>
              <a:t>팀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92372" y="1641269"/>
            <a:ext cx="3534644" cy="2094295"/>
            <a:chOff x="575801" y="1678220"/>
            <a:chExt cx="3534644" cy="2094295"/>
          </a:xfrm>
        </p:grpSpPr>
        <p:pic>
          <p:nvPicPr>
            <p:cNvPr id="23" name="Picture 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01" y="2244529"/>
              <a:ext cx="3264679" cy="1527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575802" y="1678220"/>
              <a:ext cx="3534643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계량관리 시스템</a:t>
              </a:r>
              <a:endParaRPr lang="en-US" altLang="ko-KR" sz="1500" b="1" kern="0" spc="-12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25777"/>
                </a:solidFill>
                <a:latin typeface="+mj-ea"/>
                <a:ea typeface="+mj-ea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   -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기준정보</a:t>
              </a: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계량관리</a:t>
              </a: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배차정보</a:t>
              </a: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출문관리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 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89013" y="3890200"/>
            <a:ext cx="3534643" cy="2489643"/>
            <a:chOff x="1275516" y="4018530"/>
            <a:chExt cx="3534643" cy="2489643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517" y="4580958"/>
              <a:ext cx="3261650" cy="1927215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1275516" y="4018530"/>
              <a:ext cx="3534643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계량</a:t>
              </a:r>
              <a:r>
                <a:rPr lang="en-US" altLang="ko-KR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RFID_</a:t>
              </a:r>
              <a:r>
                <a:rPr lang="ko-KR" altLang="en-US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부산 </a:t>
              </a:r>
              <a:r>
                <a:rPr lang="en-US" altLang="ko-KR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500" b="1" kern="0" spc="-12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동국씨엠</a:t>
              </a:r>
              <a:r>
                <a:rPr lang="ko-KR" altLang="en-US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 계량시스템</a:t>
              </a:r>
              <a:r>
                <a:rPr lang="en-US" altLang="ko-KR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)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   -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부산물</a:t>
              </a: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폐기물 등록</a:t>
              </a: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 (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올바로 연동</a:t>
              </a: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 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21034" y="1641269"/>
            <a:ext cx="4361395" cy="1929245"/>
            <a:chOff x="5778895" y="1284943"/>
            <a:chExt cx="4361395" cy="192924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895" y="1851252"/>
              <a:ext cx="4361395" cy="1362936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5778895" y="1284943"/>
              <a:ext cx="3534643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3. </a:t>
              </a:r>
              <a:r>
                <a:rPr lang="ko-KR" altLang="en-US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계량</a:t>
              </a:r>
              <a:r>
                <a:rPr lang="en-US" altLang="ko-KR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RFID_</a:t>
              </a:r>
              <a:r>
                <a:rPr lang="ko-KR" altLang="en-US" sz="1500" b="1" kern="0" spc="-12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부산부재료</a:t>
              </a:r>
              <a:r>
                <a:rPr lang="ko-KR" altLang="en-US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냉연 </a:t>
              </a:r>
              <a:r>
                <a:rPr lang="en-US" altLang="ko-KR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MES)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   - </a:t>
              </a:r>
              <a:r>
                <a:rPr lang="ko-KR" altLang="en-US" sz="1300" b="1" kern="0" spc="-12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부재료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 배차등록</a:t>
              </a:r>
              <a:endParaRPr lang="ko-KR" altLang="en-US" sz="1300" b="1" kern="0" spc="-12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25777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L 도형 32"/>
          <p:cNvSpPr/>
          <p:nvPr/>
        </p:nvSpPr>
        <p:spPr>
          <a:xfrm rot="5400000">
            <a:off x="2510703" y="-359122"/>
            <a:ext cx="4888757" cy="8735595"/>
          </a:xfrm>
          <a:prstGeom prst="corner">
            <a:avLst>
              <a:gd name="adj1" fmla="val 77314"/>
              <a:gd name="adj2" fmla="val 45470"/>
            </a:avLst>
          </a:prstGeom>
          <a:noFill/>
          <a:ln w="19050">
            <a:solidFill>
              <a:schemeClr val="tx2">
                <a:lumMod val="90000"/>
                <a:lumOff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4175682" y="3686561"/>
            <a:ext cx="426720" cy="429170"/>
            <a:chOff x="4937760" y="4340950"/>
            <a:chExt cx="426720" cy="429170"/>
          </a:xfrm>
        </p:grpSpPr>
        <p:sp>
          <p:nvSpPr>
            <p:cNvPr id="30" name="타원 29"/>
            <p:cNvSpPr/>
            <p:nvPr/>
          </p:nvSpPr>
          <p:spPr>
            <a:xfrm>
              <a:off x="4937760" y="4340950"/>
              <a:ext cx="426720" cy="42917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십자형 30"/>
            <p:cNvSpPr/>
            <p:nvPr/>
          </p:nvSpPr>
          <p:spPr>
            <a:xfrm>
              <a:off x="4972254" y="4371837"/>
              <a:ext cx="357731" cy="367395"/>
            </a:xfrm>
            <a:prstGeom prst="plus">
              <a:avLst>
                <a:gd name="adj" fmla="val 3477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405249" y="3898185"/>
            <a:ext cx="3769305" cy="2518796"/>
            <a:chOff x="5261918" y="4008676"/>
            <a:chExt cx="3769305" cy="251879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9117" y="4793269"/>
              <a:ext cx="3497674" cy="1734203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5261918" y="4008676"/>
              <a:ext cx="3769305" cy="78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5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5">
                      <a:lumMod val="75000"/>
                    </a:schemeClr>
                  </a:solidFill>
                  <a:latin typeface="+mj-ea"/>
                  <a:ea typeface="+mj-ea"/>
                </a:rPr>
                <a:t>◎ 부산공장 스마트 계량 웹 시스템</a:t>
              </a:r>
              <a:endParaRPr lang="en-US" altLang="ko-KR" sz="1500" b="1" kern="0" spc="-12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   -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품목별 배차등록</a:t>
              </a: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기준정보</a:t>
              </a: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배차 및 계량 실적관리 </a:t>
              </a:r>
              <a:endParaRPr lang="en-US" altLang="ko-KR" sz="1300" b="1" kern="0" spc="-12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25777"/>
                  </a:solidFill>
                  <a:latin typeface="+mj-ea"/>
                  <a:ea typeface="+mj-ea"/>
                </a:rPr>
                <a:t>     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공통 및 권한관리</a:t>
              </a: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인터페이스</a:t>
              </a: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b="1" kern="0" spc="-12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모바일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API </a:t>
              </a:r>
              <a:r>
                <a:rPr lang="ko-KR" altLang="en-US" sz="1300" b="1" kern="0" spc="-12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등</a:t>
              </a:r>
            </a:p>
          </p:txBody>
        </p:sp>
      </p:grpSp>
      <p:sp>
        <p:nvSpPr>
          <p:cNvPr id="41" name="Freeform 21">
            <a:extLst>
              <a:ext uri="{FF2B5EF4-FFF2-40B4-BE49-F238E27FC236}">
                <a16:creationId xmlns:a16="http://schemas.microsoft.com/office/drawing/2014/main" id="{2F9E8281-F14A-4A81-A745-DDE6FF525EC9}"/>
              </a:ext>
            </a:extLst>
          </p:cNvPr>
          <p:cNvSpPr>
            <a:spLocks/>
          </p:cNvSpPr>
          <p:nvPr/>
        </p:nvSpPr>
        <p:spPr bwMode="auto">
          <a:xfrm rot="7443959">
            <a:off x="4180720" y="3442342"/>
            <a:ext cx="950766" cy="1250438"/>
          </a:xfrm>
          <a:custGeom>
            <a:avLst/>
            <a:gdLst>
              <a:gd name="T0" fmla="*/ 0 w 1640"/>
              <a:gd name="T1" fmla="*/ 864 h 864"/>
              <a:gd name="T2" fmla="*/ 480 w 1640"/>
              <a:gd name="T3" fmla="*/ 384 h 864"/>
              <a:gd name="T4" fmla="*/ 96 w 1640"/>
              <a:gd name="T5" fmla="*/ 480 h 864"/>
              <a:gd name="T6" fmla="*/ 848 w 1640"/>
              <a:gd name="T7" fmla="*/ 0 h 864"/>
              <a:gd name="T8" fmla="*/ 1576 w 1640"/>
              <a:gd name="T9" fmla="*/ 472 h 864"/>
              <a:gd name="T10" fmla="*/ 1184 w 1640"/>
              <a:gd name="T11" fmla="*/ 384 h 864"/>
              <a:gd name="T12" fmla="*/ 1640 w 1640"/>
              <a:gd name="T13" fmla="*/ 848 h 864"/>
              <a:gd name="T14" fmla="*/ 0 w 1640"/>
              <a:gd name="T15" fmla="*/ 864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0" h="864">
                <a:moveTo>
                  <a:pt x="0" y="864"/>
                </a:moveTo>
                <a:lnTo>
                  <a:pt x="480" y="384"/>
                </a:lnTo>
                <a:lnTo>
                  <a:pt x="96" y="480"/>
                </a:lnTo>
                <a:lnTo>
                  <a:pt x="848" y="0"/>
                </a:lnTo>
                <a:lnTo>
                  <a:pt x="1576" y="472"/>
                </a:lnTo>
                <a:lnTo>
                  <a:pt x="1184" y="384"/>
                </a:lnTo>
                <a:lnTo>
                  <a:pt x="1640" y="848"/>
                </a:lnTo>
                <a:lnTo>
                  <a:pt x="0" y="864"/>
                </a:lnTo>
                <a:close/>
              </a:path>
            </a:pathLst>
          </a:custGeom>
          <a:solidFill>
            <a:srgbClr val="B7D0D4">
              <a:lumMod val="60000"/>
              <a:lumOff val="40000"/>
              <a:alpha val="41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본고딕 Medium"/>
              <a:ea typeface="본고딕 Medium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984606" y="4448872"/>
            <a:ext cx="1495602" cy="312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300" kern="0" spc="-12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ea"/>
                <a:ea typeface="+mj-ea"/>
              </a:rPr>
              <a:t>시스템 통합 관리 체계</a:t>
            </a:r>
            <a:endParaRPr lang="en-US" altLang="ko-KR" sz="1300" kern="0" spc="-12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224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IfDxmQRFKPI4nuOO6gb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PxuVT9SgS5FEtnWf0jH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테마">
  <a:themeElements>
    <a:clrScheme name="동국제강">
      <a:dk1>
        <a:srgbClr val="262626"/>
      </a:dk1>
      <a:lt1>
        <a:srgbClr val="FFFFFF"/>
      </a:lt1>
      <a:dk2>
        <a:srgbClr val="002452"/>
      </a:dk2>
      <a:lt2>
        <a:srgbClr val="B6B6B6"/>
      </a:lt2>
      <a:accent1>
        <a:srgbClr val="757575"/>
      </a:accent1>
      <a:accent2>
        <a:srgbClr val="4B6580"/>
      </a:accent2>
      <a:accent3>
        <a:srgbClr val="B7D0D4"/>
      </a:accent3>
      <a:accent4>
        <a:srgbClr val="C51F2A"/>
      </a:accent4>
      <a:accent5>
        <a:srgbClr val="D55633"/>
      </a:accent5>
      <a:accent6>
        <a:srgbClr val="E9B86E"/>
      </a:accent6>
      <a:hlink>
        <a:srgbClr val="0563C1"/>
      </a:hlink>
      <a:folHlink>
        <a:srgbClr val="954F72"/>
      </a:folHlink>
    </a:clrScheme>
    <a:fontScheme name="동국제강">
      <a:majorFont>
        <a:latin typeface="본고딕 Medium"/>
        <a:ea typeface="본고딕 Medium"/>
        <a:cs typeface=""/>
      </a:majorFont>
      <a:minorFont>
        <a:latin typeface="본고딕 Normal"/>
        <a:ea typeface="본고딕 Normal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11579</TotalTime>
  <Words>2005</Words>
  <Application>Microsoft Office PowerPoint</Application>
  <PresentationFormat>A4 용지(210x297mm)</PresentationFormat>
  <Paragraphs>553</Paragraphs>
  <Slides>22</Slides>
  <Notes>1</Notes>
  <HiddenSlides>0</HiddenSlides>
  <MMClips>2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HY헤드라인M</vt:lpstr>
      <vt:lpstr>Monotype Sorts</vt:lpstr>
      <vt:lpstr>굴림</vt:lpstr>
      <vt:lpstr>맑은 고딕</vt:lpstr>
      <vt:lpstr>본고딕 Bold</vt:lpstr>
      <vt:lpstr>본고딕 Medium</vt:lpstr>
      <vt:lpstr>본고딕 Normal</vt:lpstr>
      <vt:lpstr>현대하모니 M</vt:lpstr>
      <vt:lpstr>Arial</vt:lpstr>
      <vt:lpstr>Tahoma</vt:lpstr>
      <vt:lpstr>Wingdings</vt:lpstr>
      <vt:lpstr>Wingdings 2</vt:lpstr>
      <vt:lpstr>1_Office 테마</vt:lpstr>
      <vt:lpstr>think-cell 슬라이드</vt:lpstr>
      <vt:lpstr>수행 계획서 (스마트 계량 시스템)</vt:lpstr>
      <vt:lpstr>PowerPoint 프레젠테이션</vt:lpstr>
      <vt:lpstr>스마트 계량 시스템 : 차량번호 자동인식(LPR+AI), 계량 APP, 전자 계량표를 통한 자동화</vt:lpstr>
      <vt:lpstr>스마트 계량 개발 전문인력 및 시스템 컨설턴트 투입, RISK 최소화</vt:lpstr>
      <vt:lpstr>PowerPoint 프레젠테이션</vt:lpstr>
      <vt:lpstr>LPR / Mobile App 기반으로 스마트 계량 처리 및 계량표 수취 시 불 안전 요소 개선</vt:lpstr>
      <vt:lpstr>Smart 계량 순서 : LPR  AI  계량완료 ㄴ 차량번호 오인식 : 모바일 보안 OTP  계량완료</vt:lpstr>
      <vt:lpstr>Paperless : 전자 계량표 도입</vt:lpstr>
      <vt:lpstr>스마트 계량 웹 시스템</vt:lpstr>
      <vt:lpstr>스마트 계량 웹 시스템</vt:lpstr>
      <vt:lpstr>계량관리 APP</vt:lpstr>
      <vt:lpstr>계량관리 APP</vt:lpstr>
      <vt:lpstr>PowerPoint 프레젠테이션</vt:lpstr>
      <vt:lpstr>스마트 계량 시스템 구성도 (2/3)</vt:lpstr>
      <vt:lpstr>LPR 차량번호 인식  AI 차량번호  계량완료 ㄴ 차량번호 오인식 : 모바일 보안 OTP  모바일 계량  계량완료</vt:lpstr>
      <vt:lpstr>부산공장 스마트 계량대 예상 구성도</vt:lpstr>
      <vt:lpstr>스마트 무인 계량 시스템 개발 H/W 및 S/W 내역</vt:lpstr>
      <vt:lpstr>스마트 계량 프로그램 개발 리스트</vt:lpstr>
      <vt:lpstr>PowerPoint 프레젠테이션</vt:lpstr>
      <vt:lpstr>부산 스마트 계량시스템 Open – 2026년 11월 예정</vt:lpstr>
      <vt:lpstr>추진 조직도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동국제강그룹  문서 템플릿 통합 계획안</dc:title>
  <dc:creator>heeseung.jang</dc:creator>
  <cp:lastModifiedBy>이돈석</cp:lastModifiedBy>
  <cp:revision>557</cp:revision>
  <cp:lastPrinted>2019-05-22T08:24:59Z</cp:lastPrinted>
  <dcterms:created xsi:type="dcterms:W3CDTF">2019-03-13T02:13:57Z</dcterms:created>
  <dcterms:modified xsi:type="dcterms:W3CDTF">2026-01-27T02:24:09Z</dcterms:modified>
</cp:coreProperties>
</file>